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8"/>
  </p:notesMasterIdLst>
  <p:sldIdLst>
    <p:sldId id="256" r:id="rId2"/>
    <p:sldId id="258" r:id="rId3"/>
    <p:sldId id="340" r:id="rId4"/>
    <p:sldId id="339" r:id="rId5"/>
    <p:sldId id="285" r:id="rId6"/>
    <p:sldId id="326" r:id="rId7"/>
    <p:sldId id="325" r:id="rId8"/>
    <p:sldId id="286" r:id="rId9"/>
    <p:sldId id="341" r:id="rId10"/>
    <p:sldId id="327" r:id="rId11"/>
    <p:sldId id="328" r:id="rId12"/>
    <p:sldId id="329" r:id="rId13"/>
    <p:sldId id="330" r:id="rId14"/>
    <p:sldId id="331" r:id="rId15"/>
    <p:sldId id="342" r:id="rId16"/>
    <p:sldId id="332" r:id="rId17"/>
    <p:sldId id="333" r:id="rId18"/>
    <p:sldId id="334" r:id="rId19"/>
    <p:sldId id="335" r:id="rId20"/>
    <p:sldId id="292" r:id="rId21"/>
    <p:sldId id="268" r:id="rId22"/>
    <p:sldId id="293" r:id="rId23"/>
    <p:sldId id="294" r:id="rId24"/>
    <p:sldId id="295" r:id="rId25"/>
    <p:sldId id="296" r:id="rId26"/>
    <p:sldId id="336" r:id="rId27"/>
    <p:sldId id="297" r:id="rId28"/>
    <p:sldId id="298" r:id="rId29"/>
    <p:sldId id="299" r:id="rId30"/>
    <p:sldId id="300" r:id="rId31"/>
    <p:sldId id="301" r:id="rId32"/>
    <p:sldId id="321" r:id="rId33"/>
    <p:sldId id="322" r:id="rId34"/>
    <p:sldId id="323" r:id="rId35"/>
    <p:sldId id="302" r:id="rId36"/>
    <p:sldId id="337" r:id="rId37"/>
    <p:sldId id="304" r:id="rId38"/>
    <p:sldId id="305" r:id="rId39"/>
    <p:sldId id="306" r:id="rId40"/>
    <p:sldId id="307" r:id="rId41"/>
    <p:sldId id="308" r:id="rId42"/>
    <p:sldId id="309" r:id="rId43"/>
    <p:sldId id="311" r:id="rId44"/>
    <p:sldId id="312" r:id="rId45"/>
    <p:sldId id="338" r:id="rId46"/>
    <p:sldId id="310" r:id="rId47"/>
    <p:sldId id="317" r:id="rId48"/>
    <p:sldId id="318" r:id="rId49"/>
    <p:sldId id="319" r:id="rId50"/>
    <p:sldId id="320" r:id="rId51"/>
    <p:sldId id="324" r:id="rId52"/>
    <p:sldId id="343" r:id="rId53"/>
    <p:sldId id="345" r:id="rId54"/>
    <p:sldId id="344" r:id="rId55"/>
    <p:sldId id="346" r:id="rId56"/>
    <p:sldId id="284" r:id="rId57"/>
  </p:sldIdLst>
  <p:sldSz cx="9144000" cy="5143500" type="screen16x9"/>
  <p:notesSz cx="6858000" cy="9144000"/>
  <p:embeddedFontLst>
    <p:embeddedFont>
      <p:font typeface="Inria Sans Light" panose="020B0604020202020204" charset="0"/>
      <p:regular r:id="rId59"/>
      <p:bold r:id="rId60"/>
      <p:italic r:id="rId61"/>
      <p:boldItalic r:id="rId62"/>
    </p:embeddedFont>
    <p:embeddedFont>
      <p:font typeface="Saira Semi Condensed" panose="020B0604020202020204" charset="0"/>
      <p:regular r:id="rId63"/>
      <p:bold r:id="rId64"/>
    </p:embeddedFont>
    <p:embeddedFont>
      <p:font typeface="Cambria Math" panose="02040503050406030204" pitchFamily="18" charset="0"/>
      <p:regular r:id="rId65"/>
    </p:embeddedFont>
    <p:embeddedFont>
      <p:font typeface="Monotype Corsiva" panose="03010101010201010101" pitchFamily="66" charset="0"/>
      <p:italic r:id="rId66"/>
    </p:embeddedFont>
    <p:embeddedFont>
      <p:font typeface="Inria Sans" panose="020B0604020202020204" charset="0"/>
      <p:regular r:id="rId67"/>
      <p:bold r:id="rId68"/>
      <p:italic r:id="rId69"/>
      <p:boldItalic r:id="rId70"/>
    </p:embeddedFont>
    <p:embeddedFont>
      <p:font typeface="B Nazanin" panose="00000400000000000000" pitchFamily="2" charset="-78"/>
      <p:regular r:id="rId71"/>
      <p:bold r:id="rId72"/>
    </p:embeddedFont>
    <p:embeddedFont>
      <p:font typeface="Saira SemiCondensed Medium" panose="020B0604020202020204" charset="0"/>
      <p:regular r:id="rId73"/>
      <p:bold r:id="rId74"/>
    </p:embeddedFont>
    <p:embeddedFont>
      <p:font typeface="Titillium Web" panose="020B060402020202020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F5B8"/>
    <a:srgbClr val="6BF5EC"/>
    <a:srgbClr val="10E7D9"/>
    <a:srgbClr val="24D8A0"/>
    <a:srgbClr val="FF9900"/>
    <a:srgbClr val="FFFFCC"/>
    <a:srgbClr val="F9F185"/>
    <a:srgbClr val="FFF218"/>
    <a:srgbClr val="FFCC99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20840A-3DD9-4F27-BA70-8E1CD972C3AE}">
  <a:tblStyle styleId="{8920840A-3DD9-4F27-BA70-8E1CD972C3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62860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898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061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866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225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230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182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874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583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033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4159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24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1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639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157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55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29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116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046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882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734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4201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355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470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5078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409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6806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3206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0000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8923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6041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3566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9744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167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2295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1353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6812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5519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7914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9507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537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1277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5967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7746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545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3453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6578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2288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7591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826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2806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6159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88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460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573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413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2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8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33" name="Google Shape;133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48" name="Google Shape;148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g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eg"/><Relationship Id="rId4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4" Type="http://schemas.openxmlformats.org/officeDocument/2006/relationships/image" Target="../media/image7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10.png"/><Relationship Id="rId3" Type="http://schemas.openxmlformats.org/officeDocument/2006/relationships/image" Target="../media/image1110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11" Type="http://schemas.openxmlformats.org/officeDocument/2006/relationships/image" Target="../media/image190.png"/><Relationship Id="rId5" Type="http://schemas.openxmlformats.org/officeDocument/2006/relationships/image" Target="../media/image1310.png"/><Relationship Id="rId15" Type="http://schemas.openxmlformats.org/officeDocument/2006/relationships/image" Target="../media/image23.png"/><Relationship Id="rId10" Type="http://schemas.openxmlformats.org/officeDocument/2006/relationships/image" Target="../media/image180.png"/><Relationship Id="rId4" Type="http://schemas.openxmlformats.org/officeDocument/2006/relationships/image" Target="../media/image1210.png"/><Relationship Id="rId9" Type="http://schemas.openxmlformats.org/officeDocument/2006/relationships/image" Target="../media/image170.png"/><Relationship Id="rId1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2.png"/><Relationship Id="rId18" Type="http://schemas.openxmlformats.org/officeDocument/2006/relationships/image" Target="../media/image38.png"/><Relationship Id="rId3" Type="http://schemas.openxmlformats.org/officeDocument/2006/relationships/image" Target="../media/image26.png"/><Relationship Id="rId21" Type="http://schemas.openxmlformats.org/officeDocument/2006/relationships/image" Target="../media/image41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25.png"/><Relationship Id="rId10" Type="http://schemas.openxmlformats.org/officeDocument/2006/relationships/image" Target="../media/image33.png"/><Relationship Id="rId19" Type="http://schemas.openxmlformats.org/officeDocument/2006/relationships/image" Target="../media/image39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21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0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0.png"/><Relationship Id="rId11" Type="http://schemas.openxmlformats.org/officeDocument/2006/relationships/image" Target="../media/image94.png"/><Relationship Id="rId5" Type="http://schemas.openxmlformats.org/officeDocument/2006/relationships/image" Target="../media/image880.png"/><Relationship Id="rId10" Type="http://schemas.openxmlformats.org/officeDocument/2006/relationships/image" Target="../media/image93.png"/><Relationship Id="rId4" Type="http://schemas.openxmlformats.org/officeDocument/2006/relationships/image" Target="../media/image870.png"/><Relationship Id="rId9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89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498826" y="584378"/>
            <a:ext cx="8447239" cy="40712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overview LoRaWAN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b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Professor: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Dr.Mehdi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Rasti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Lecturer: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Jaber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Babaki</a:t>
            </a:r>
            <a: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Amirkabir</a:t>
            </a:r>
            <a:r>
              <a:rPr lang="fa-IR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Technology</a:t>
            </a:r>
            <a:b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2021</a:t>
            </a:r>
            <a:endParaRPr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oogle Shape;568;p37"/>
          <p:cNvGrpSpPr/>
          <p:nvPr/>
        </p:nvGrpSpPr>
        <p:grpSpPr>
          <a:xfrm>
            <a:off x="642847" y="2162807"/>
            <a:ext cx="781998" cy="753030"/>
            <a:chOff x="5961125" y="1623900"/>
            <a:chExt cx="427450" cy="448175"/>
          </a:xfrm>
        </p:grpSpPr>
        <p:sp>
          <p:nvSpPr>
            <p:cNvPr id="12" name="Google Shape;569;p37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0;p3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1;p3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2;p3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3;p3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4;p3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5;p3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 essential requirement for implementing a large and cooperating network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devices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the ability to have a flexible, inexpensive and adaptive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layer.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these reasons, during the years,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several wireless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standards have emerged, ranging from very short-range,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low power connections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long-range connectivity solutions based on cellular technologies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While short-range protocols can be successfully used for a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(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e.g., smart homes,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wearable,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etc.), for many other applications larger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coverage radii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become mandatory.</a:t>
            </a: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337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9810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expect that in 2024 more than the 40% of the wide area M2M connections will be LPWAN. That is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why several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companies are developing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protocols to implement the LPWAN technology.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2503714"/>
            <a:ext cx="2117272" cy="10586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18" y="2727618"/>
            <a:ext cx="1991862" cy="634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3691901"/>
            <a:ext cx="2030186" cy="566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52" y="3562350"/>
            <a:ext cx="1936931" cy="106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6218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compare the protocols we keep in mind some of the most important characteristics of the LPWAN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some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others important features like: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177144"/>
            <a:ext cx="8246027" cy="10450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Range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all know that the range of any wireless technology can vary based on what is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way of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signal. A dense urban setting, with walls, buildings,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reflections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lots of other people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traffic, means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much shorter range than a rural one.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at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unobstructed rural setting will behave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better than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hilly one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1472"/>
            <a:ext cx="8246027" cy="14844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Band and spectrum: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we have explained there are protocols that use the free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ISM band and others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licensed spectrum. We can see also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differences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spectrum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use, there are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protocols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Ultra Narrow Band, some are Narrow Band, and some others like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uses Spread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Spectrum (Chirp Spread Spectrum).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94759"/>
            <a:ext cx="8246027" cy="5116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Data Rate: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is another highly variable parameter, it can depend on the distance to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receptor, the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obstructions...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237016"/>
            <a:ext cx="8246027" cy="10123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Over-the-air updates: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may sound like a random characteristic, but it can be important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depending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 the application and the deployment of the end-devices. When the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is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hight or the devices are placed on a remote place, we will get greats advantages of this feature.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0015"/>
            <a:ext cx="8246027" cy="17634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Handover: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IoT has an extensive application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fields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we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find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where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will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 static units, in other cases they will be mobile (vehicles in urban 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rural areas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for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farm implementations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example). So it is natural to wonder whether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protocol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can handle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hand-off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device as it moves between hubs, this matters only to the extent that a "session"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sort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being maintained.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36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graphicFrame>
        <p:nvGraphicFramePr>
          <p:cNvPr id="10" name="Google Shape;327;p24"/>
          <p:cNvGraphicFramePr/>
          <p:nvPr>
            <p:extLst>
              <p:ext uri="{D42A27DB-BD31-4B8C-83A1-F6EECF244321}">
                <p14:modId xmlns:p14="http://schemas.microsoft.com/office/powerpoint/2010/main" val="3402098366"/>
              </p:ext>
            </p:extLst>
          </p:nvPr>
        </p:nvGraphicFramePr>
        <p:xfrm>
          <a:off x="1329769" y="1728755"/>
          <a:ext cx="6510121" cy="26974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1589538"/>
                <a:gridCol w="1259840"/>
                <a:gridCol w="1185333"/>
                <a:gridCol w="979648"/>
                <a:gridCol w="1495762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LoRa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SIGFOX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Telensa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ingenu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Range [km]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3-8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15-20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3-10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30-50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Up to 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Band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2.4</a:t>
                      </a:r>
                      <a:r>
                        <a:rPr lang="en-US" sz="1100" b="0" baseline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 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Modulation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Data Rate [kbps]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0.3-22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0.1-0.6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low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OTA upgrades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Handover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710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257965"/>
            <a:ext cx="7320075" cy="6284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dirty="0" smtClean="0"/>
              <a:t>LoRaWAN Network</a:t>
            </a:r>
            <a:endParaRPr sz="40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15898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466066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LoRaWAN network is formed by two core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components: LoRa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LoRaWAN, each of which refers to a layer in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protocol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stack. LoRa is a physical layer modulation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developed by Semtech. LoRaWAN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implemented on top of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and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includes data link and network layers.</a:t>
            </a:r>
          </a:p>
        </p:txBody>
      </p:sp>
      <p:sp>
        <p:nvSpPr>
          <p:cNvPr id="3" name="Rectangle 2"/>
          <p:cNvSpPr/>
          <p:nvPr/>
        </p:nvSpPr>
        <p:spPr>
          <a:xfrm>
            <a:off x="6217920" y="4592320"/>
            <a:ext cx="995680" cy="44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-----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34186" y="4592320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AS 430[MHz</a:t>
            </a:r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]</a:t>
            </a:r>
          </a:p>
        </p:txBody>
      </p:sp>
      <p:sp>
        <p:nvSpPr>
          <p:cNvPr id="9" name="Rectangle 8"/>
          <p:cNvSpPr/>
          <p:nvPr/>
        </p:nvSpPr>
        <p:spPr>
          <a:xfrm>
            <a:off x="4050452" y="4592320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US 915 [MHz</a:t>
            </a:r>
            <a:r>
              <a:rPr lang="en-US" sz="1000" b="1" dirty="0"/>
              <a:t>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66718" y="4592320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EU </a:t>
            </a:r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433 [MHz]</a:t>
            </a:r>
            <a:endParaRPr lang="en-US" sz="11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82984" y="4592320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0" b="1" dirty="0" smtClean="0">
                <a:solidFill>
                  <a:schemeClr val="bg1"/>
                </a:solidFill>
                <a:latin typeface="Inria Sans" panose="020B0604020202020204" charset="0"/>
              </a:rPr>
              <a:t>EU 868 [MHz]</a:t>
            </a:r>
            <a:endParaRPr lang="en-US" sz="108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82984" y="4307840"/>
            <a:ext cx="5330616" cy="217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Regional ISM band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82983" y="3894667"/>
            <a:ext cx="5330616" cy="345693"/>
          </a:xfrm>
          <a:prstGeom prst="rect">
            <a:avLst/>
          </a:prstGeom>
          <a:solidFill>
            <a:srgbClr val="CC99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Modulation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82983" y="3417019"/>
            <a:ext cx="1689949" cy="3998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Class A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57600" y="3417019"/>
            <a:ext cx="1717040" cy="39988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B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59307" y="3417019"/>
            <a:ext cx="1754293" cy="39987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882983" y="3152859"/>
            <a:ext cx="5330616" cy="1966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MAC options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882983" y="2800899"/>
            <a:ext cx="5330616" cy="2844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MAC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82983" y="2399386"/>
            <a:ext cx="5330616" cy="3456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Application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301653" y="3894667"/>
            <a:ext cx="270933" cy="1144946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572587" y="4332021"/>
            <a:ext cx="1388027" cy="1928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PHY layer (LoRa)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2" name="Right Brace 21"/>
          <p:cNvSpPr/>
          <p:nvPr/>
        </p:nvSpPr>
        <p:spPr>
          <a:xfrm>
            <a:off x="7301653" y="2800899"/>
            <a:ext cx="244345" cy="1029248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545999" y="3190263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MAC layer (LoRaWAN)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Right Brace 23"/>
          <p:cNvSpPr/>
          <p:nvPr/>
        </p:nvSpPr>
        <p:spPr>
          <a:xfrm>
            <a:off x="7301653" y="2392612"/>
            <a:ext cx="151612" cy="369253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541319" y="2443672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layer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" y="4107339"/>
            <a:ext cx="1835895" cy="883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41" y="2943139"/>
            <a:ext cx="1616018" cy="10423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21" y="2392612"/>
            <a:ext cx="296412" cy="2964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80" y="2357268"/>
            <a:ext cx="375559" cy="3755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53" y="2372095"/>
            <a:ext cx="367516" cy="36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7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seen in this figure, the nodes send data to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platform through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gateways. Note that the nodes are not assigned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specific gateway. Rather, all the gateways in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 range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a node receive its data and send it to the platform.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770" y="3167061"/>
            <a:ext cx="303999" cy="3039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93" y="3708392"/>
            <a:ext cx="276535" cy="2765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41" y="4353126"/>
            <a:ext cx="301267" cy="30126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31" y="4217307"/>
            <a:ext cx="296834" cy="29683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07" y="2302543"/>
            <a:ext cx="305013" cy="30501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61" y="4215156"/>
            <a:ext cx="298985" cy="29898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18" y="2866119"/>
            <a:ext cx="287977" cy="28797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67" y="3659550"/>
            <a:ext cx="374220" cy="3742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22" y="2771187"/>
            <a:ext cx="1142586" cy="1313282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2602179" y="3097447"/>
            <a:ext cx="1048527" cy="40095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1649158" y="3493780"/>
            <a:ext cx="2001548" cy="363231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67" y="2924309"/>
            <a:ext cx="235850" cy="2358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89" y="2745664"/>
            <a:ext cx="257777" cy="25777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64" y="4671501"/>
            <a:ext cx="275913" cy="27591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160" y="4671501"/>
            <a:ext cx="297627" cy="29762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149" y="2248041"/>
            <a:ext cx="257777" cy="25777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299" y="2617061"/>
            <a:ext cx="286424" cy="286424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>
            <a:off x="527702" y="2932594"/>
            <a:ext cx="1715209" cy="1677929"/>
          </a:xfrm>
          <a:prstGeom prst="ellipse">
            <a:avLst/>
          </a:prstGeom>
          <a:solidFill>
            <a:srgbClr val="5194D6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566125" y="2159273"/>
            <a:ext cx="1715209" cy="1677929"/>
          </a:xfrm>
          <a:prstGeom prst="ellipse">
            <a:avLst/>
          </a:prstGeom>
          <a:solidFill>
            <a:srgbClr val="CEFCF9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659135" y="3422485"/>
            <a:ext cx="1715209" cy="1677929"/>
          </a:xfrm>
          <a:prstGeom prst="ellipse">
            <a:avLst/>
          </a:prstGeom>
          <a:solidFill>
            <a:srgbClr val="5194D6">
              <a:alpha val="14902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522547" y="3427828"/>
            <a:ext cx="253223" cy="17580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43" idx="2"/>
          </p:cNvCxnSpPr>
          <p:nvPr/>
        </p:nvCxnSpPr>
        <p:spPr>
          <a:xfrm flipV="1">
            <a:off x="1359098" y="3160159"/>
            <a:ext cx="694" cy="443469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58184" y="3003441"/>
            <a:ext cx="527097" cy="626087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3"/>
          </p:cNvCxnSpPr>
          <p:nvPr/>
        </p:nvCxnSpPr>
        <p:spPr>
          <a:xfrm>
            <a:off x="694828" y="3846660"/>
            <a:ext cx="459420" cy="93431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39" idx="2"/>
          </p:cNvCxnSpPr>
          <p:nvPr/>
        </p:nvCxnSpPr>
        <p:spPr>
          <a:xfrm flipV="1">
            <a:off x="1127716" y="4033770"/>
            <a:ext cx="252261" cy="33087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1590065" y="4007870"/>
            <a:ext cx="121959" cy="178389"/>
          </a:xfrm>
          <a:prstGeom prst="straightConnector1">
            <a:avLst/>
          </a:prstGeom>
          <a:ln w="9525">
            <a:solidFill>
              <a:srgbClr val="CEFCF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5" idx="1"/>
            <a:endCxn id="33" idx="3"/>
          </p:cNvCxnSpPr>
          <p:nvPr/>
        </p:nvCxnSpPr>
        <p:spPr>
          <a:xfrm flipH="1">
            <a:off x="1983565" y="4364649"/>
            <a:ext cx="364496" cy="107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5" idx="2"/>
          </p:cNvCxnSpPr>
          <p:nvPr/>
        </p:nvCxnSpPr>
        <p:spPr>
          <a:xfrm flipH="1">
            <a:off x="2299566" y="4514141"/>
            <a:ext cx="197988" cy="15736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686869" y="4503759"/>
            <a:ext cx="376291" cy="167742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1927942" y="2623608"/>
            <a:ext cx="280802" cy="271574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52" idx="2"/>
          </p:cNvCxnSpPr>
          <p:nvPr/>
        </p:nvCxnSpPr>
        <p:spPr>
          <a:xfrm flipV="1">
            <a:off x="2405906" y="2505818"/>
            <a:ext cx="63132" cy="29898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38" idx="3"/>
          </p:cNvCxnSpPr>
          <p:nvPr/>
        </p:nvCxnSpPr>
        <p:spPr>
          <a:xfrm flipV="1">
            <a:off x="2549895" y="2874553"/>
            <a:ext cx="311579" cy="13555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2686869" y="3489388"/>
            <a:ext cx="963837" cy="82735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endCxn id="37" idx="1"/>
          </p:cNvCxnSpPr>
          <p:nvPr/>
        </p:nvCxnSpPr>
        <p:spPr>
          <a:xfrm flipV="1">
            <a:off x="3632266" y="3427828"/>
            <a:ext cx="1227856" cy="73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267;p19"/>
          <p:cNvSpPr txBox="1">
            <a:spLocks noGrp="1"/>
          </p:cNvSpPr>
          <p:nvPr>
            <p:ph type="body" idx="1"/>
          </p:nvPr>
        </p:nvSpPr>
        <p:spPr>
          <a:xfrm rot="21350300">
            <a:off x="3623701" y="3259140"/>
            <a:ext cx="1281491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4G/Ethernet/</a:t>
            </a:r>
            <a:r>
              <a:rPr lang="en-US" sz="1100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WiFi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332197" y="4032341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G1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237663" y="3179002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G2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4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1289301" y="4107113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G3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4670075" y="2475384"/>
            <a:ext cx="1385286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Network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30" y="2200963"/>
            <a:ext cx="590431" cy="590431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30" y="2832054"/>
            <a:ext cx="590431" cy="590431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118" y="3463145"/>
            <a:ext cx="590431" cy="5904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30" y="4132050"/>
            <a:ext cx="590431" cy="590431"/>
          </a:xfrm>
          <a:prstGeom prst="rect">
            <a:avLst/>
          </a:prstGeom>
        </p:spPr>
      </p:pic>
      <p:cxnSp>
        <p:nvCxnSpPr>
          <p:cNvPr id="120" name="Straight Arrow Connector 119"/>
          <p:cNvCxnSpPr/>
          <p:nvPr/>
        </p:nvCxnSpPr>
        <p:spPr>
          <a:xfrm flipV="1">
            <a:off x="5820926" y="2576586"/>
            <a:ext cx="1227856" cy="48094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5820926" y="3097448"/>
            <a:ext cx="1227856" cy="21868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6002708" y="3629528"/>
            <a:ext cx="974917" cy="4586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820926" y="4007870"/>
            <a:ext cx="1177561" cy="297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Google Shape;267;p19"/>
          <p:cNvSpPr txBox="1">
            <a:spLocks noGrp="1"/>
          </p:cNvSpPr>
          <p:nvPr>
            <p:ph type="body" idx="1"/>
          </p:nvPr>
        </p:nvSpPr>
        <p:spPr>
          <a:xfrm>
            <a:off x="6559835" y="1967529"/>
            <a:ext cx="1642672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 flipH="1">
            <a:off x="2031686" y="3125045"/>
            <a:ext cx="201827" cy="10915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10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2926079" y="2404865"/>
            <a:ext cx="264161" cy="163881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Processor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320664" y="2190008"/>
            <a:ext cx="2079412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Processor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 are connected to the network server via standard IP connections and act as a transparent bridge, simply converting RF packets to IP packets and vice versa.</a:t>
            </a:r>
          </a:p>
        </p:txBody>
      </p:sp>
      <p:sp>
        <p:nvSpPr>
          <p:cNvPr id="9" name="Rectangle 8"/>
          <p:cNvSpPr/>
          <p:nvPr/>
        </p:nvSpPr>
        <p:spPr>
          <a:xfrm>
            <a:off x="1700106" y="4511040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784772" y="3806612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700106" y="3393439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700106" y="2898986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700106" y="2404864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Customer Application</a:t>
            </a:r>
            <a:endParaRPr lang="en-US" sz="1050" dirty="0">
              <a:latin typeface="Inria Sans" panose="020B060402020202020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2133600" y="4091093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793070" y="3393439"/>
            <a:ext cx="831652" cy="747877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ria Sans" panose="020B0604020202020204" charset="0"/>
              </a:rPr>
              <a:t>BackhaulIP Stack</a:t>
            </a:r>
          </a:p>
          <a:p>
            <a:pPr algn="ctr"/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725919" y="2898986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725919" y="2404864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</a:rPr>
              <a:t>Customer </a:t>
            </a:r>
            <a:r>
              <a:rPr lang="en-US" sz="1050" dirty="0" smtClean="0">
                <a:latin typeface="Inria Sans" panose="020B0604020202020204" charset="0"/>
              </a:rPr>
              <a:t>Server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79297" y="3095740"/>
            <a:ext cx="2188010" cy="1875462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10995" y="4595313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Gateway host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973575" y="4517997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57942" y="3871197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987445" y="3461465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973575" y="3193770"/>
            <a:ext cx="1835896" cy="21084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Packet Forward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428476" y="4141316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006272" y="3463889"/>
            <a:ext cx="803199" cy="644375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BackhaulIP Stack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2736427" y="2981461"/>
            <a:ext cx="3874346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36427" y="2642224"/>
            <a:ext cx="3874346" cy="9572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87445" y="2742963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87445" y="2402123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396840" y="2231361"/>
            <a:ext cx="1819348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905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9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Network Server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736427" y="4687273"/>
            <a:ext cx="1162178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623179" y="4431067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LoRa FSK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flipV="1">
            <a:off x="5386663" y="4154634"/>
            <a:ext cx="1820163" cy="276433"/>
          </a:xfrm>
          <a:prstGeom prst="bentConnector3">
            <a:avLst>
              <a:gd name="adj1" fmla="val 100237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386663" y="4141316"/>
            <a:ext cx="0" cy="289751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532434" y="4174757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Ethernet, 4G, WiFi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89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400" dirty="0"/>
              <a:t>CSS as a modulation for Long </a:t>
            </a:r>
            <a:r>
              <a:rPr lang="en-US" sz="3400" dirty="0" smtClean="0"/>
              <a:t>Range</a:t>
            </a:r>
            <a:endParaRPr sz="34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4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9909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111107" y="837349"/>
            <a:ext cx="3271200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HELLO!</a:t>
            </a:r>
            <a:endParaRPr sz="7200" dirty="0"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4294967295"/>
          </p:nvPr>
        </p:nvSpPr>
        <p:spPr>
          <a:xfrm>
            <a:off x="290623" y="1984148"/>
            <a:ext cx="5635255" cy="23681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4"/>
                </a:solidFill>
              </a:rPr>
              <a:t>I AM </a:t>
            </a:r>
            <a:r>
              <a:rPr lang="en" sz="2000" b="1" dirty="0" smtClean="0">
                <a:solidFill>
                  <a:schemeClr val="accent4"/>
                </a:solidFill>
              </a:rPr>
              <a:t>JABER BABAKI</a:t>
            </a:r>
            <a:endParaRPr sz="2000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 smtClean="0"/>
              <a:t>You </a:t>
            </a:r>
            <a:r>
              <a:rPr lang="en" sz="1800" dirty="0"/>
              <a:t>can find me </a:t>
            </a:r>
            <a:r>
              <a:rPr lang="en" sz="1800" dirty="0" smtClean="0"/>
              <a:t>at</a:t>
            </a:r>
            <a:r>
              <a:rPr lang="fa-IR" sz="1800" dirty="0" smtClean="0"/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smtClean="0"/>
              <a:t>Email: </a:t>
            </a:r>
            <a:r>
              <a:rPr lang="en-US" sz="1600" dirty="0" smtClean="0">
                <a:hlinkClick r:id="rId3"/>
              </a:rPr>
              <a:t>jaber.babaki@gmail.com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GitHub</a:t>
            </a:r>
            <a:r>
              <a:rPr lang="en-US" sz="1600" b="1" dirty="0"/>
              <a:t>: </a:t>
            </a:r>
            <a:r>
              <a:rPr lang="en-US" sz="1600" dirty="0" smtClean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4"/>
              </a:rPr>
              <a:t>github.com/JaberBabaki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Linkedin</a:t>
            </a:r>
            <a:r>
              <a:rPr lang="en-US" sz="1800" b="1" dirty="0"/>
              <a:t>: </a:t>
            </a:r>
            <a:r>
              <a:rPr lang="en-US" sz="1400" dirty="0">
                <a:hlinkClick r:id="rId5"/>
              </a:rPr>
              <a:t>https://www.linkedin.com/in/jaber-babaki-9b5474102</a:t>
            </a:r>
            <a:r>
              <a:rPr lang="en-US" sz="1400" dirty="0" smtClean="0">
                <a:hlinkClick r:id="rId5"/>
              </a:rPr>
              <a:t>/</a:t>
            </a:r>
            <a:endParaRPr lang="en-US" sz="14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Telegram:</a:t>
            </a:r>
            <a:r>
              <a:rPr lang="en-US" sz="1400" b="1" dirty="0" smtClean="0"/>
              <a:t> </a:t>
            </a:r>
            <a:r>
              <a:rPr lang="en-US" sz="1400" dirty="0" smtClean="0"/>
              <a:t>@jaberALU</a:t>
            </a:r>
            <a:endParaRPr sz="1400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23" name="Google Shape;223;p14"/>
          <p:cNvPicPr preferRelativeResize="0"/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791" y="1216678"/>
            <a:ext cx="3033897" cy="2951100"/>
          </a:xfrm>
          <a:prstGeom prst="hexagon">
            <a:avLst>
              <a:gd name="adj" fmla="val 25093"/>
              <a:gd name="vf" fmla="val 115470"/>
            </a:avLst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57188" dist="76200" dir="5400000" algn="bl" rotWithShape="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Long range low power is a family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technologies promising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connect thousands of sensors to the future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internet of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things. Within this family of possible technology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choices, two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branches have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emerged</a:t>
            </a: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pread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wideband communication </a:t>
            </a: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arrowband communication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6" name="Google Shape;326;p24"/>
          <p:cNvSpPr txBox="1">
            <a:spLocks noGrp="1"/>
          </p:cNvSpPr>
          <p:nvPr>
            <p:ph type="title"/>
          </p:nvPr>
        </p:nvSpPr>
        <p:spPr>
          <a:xfrm>
            <a:off x="1175191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b="1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b="1" dirty="0">
                <a:latin typeface="Inria Sans" panose="020B0604020202020204" charset="0"/>
              </a:rPr>
              <a:t>Long Range Communication</a:t>
            </a:r>
            <a:endParaRPr sz="2000" b="1" dirty="0"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00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424186" y="3929742"/>
            <a:ext cx="5093275" cy="0"/>
          </a:xfrm>
          <a:prstGeom prst="straightConnector1">
            <a:avLst/>
          </a:prstGeom>
          <a:ln w="38100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730321" y="1533376"/>
            <a:ext cx="0" cy="2628844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95" y="3209917"/>
            <a:ext cx="4787140" cy="431605"/>
          </a:xfrm>
          <a:prstGeom prst="rect">
            <a:avLst/>
          </a:prstGeom>
        </p:spPr>
      </p:pic>
      <p:sp>
        <p:nvSpPr>
          <p:cNvPr id="24" name="Google Shape;267;p19"/>
          <p:cNvSpPr txBox="1">
            <a:spLocks/>
          </p:cNvSpPr>
          <p:nvPr/>
        </p:nvSpPr>
        <p:spPr>
          <a:xfrm>
            <a:off x="5555456" y="4020609"/>
            <a:ext cx="110660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267;p19"/>
          <p:cNvSpPr txBox="1">
            <a:spLocks/>
          </p:cNvSpPr>
          <p:nvPr/>
        </p:nvSpPr>
        <p:spPr>
          <a:xfrm rot="16200000">
            <a:off x="1249567" y="1774814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3" name="Line Callout 2 22"/>
          <p:cNvSpPr/>
          <p:nvPr/>
        </p:nvSpPr>
        <p:spPr>
          <a:xfrm>
            <a:off x="6955973" y="2899292"/>
            <a:ext cx="1055914" cy="310625"/>
          </a:xfrm>
          <a:prstGeom prst="borderCallout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310743" y="1828800"/>
            <a:ext cx="598716" cy="2100942"/>
          </a:xfrm>
          <a:custGeom>
            <a:avLst/>
            <a:gdLst>
              <a:gd name="connsiteX0" fmla="*/ 0 w 653143"/>
              <a:gd name="connsiteY0" fmla="*/ 2394860 h 2405745"/>
              <a:gd name="connsiteX1" fmla="*/ 304800 w 653143"/>
              <a:gd name="connsiteY1" fmla="*/ 2 h 2405745"/>
              <a:gd name="connsiteX2" fmla="*/ 653143 w 653143"/>
              <a:gd name="connsiteY2" fmla="*/ 2405745 h 240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3" h="2405745">
                <a:moveTo>
                  <a:pt x="0" y="2394860"/>
                </a:moveTo>
                <a:cubicBezTo>
                  <a:pt x="97971" y="1196524"/>
                  <a:pt x="195943" y="-1812"/>
                  <a:pt x="304800" y="2"/>
                </a:cubicBezTo>
                <a:cubicBezTo>
                  <a:pt x="413657" y="1816"/>
                  <a:pt x="653143" y="2405745"/>
                  <a:pt x="653143" y="2405745"/>
                </a:cubicBezTo>
              </a:path>
            </a:pathLst>
          </a:custGeom>
          <a:solidFill>
            <a:srgbClr val="CEFCF9">
              <a:alpha val="25098"/>
            </a:srgb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ne Callout 2 29"/>
          <p:cNvSpPr/>
          <p:nvPr/>
        </p:nvSpPr>
        <p:spPr>
          <a:xfrm>
            <a:off x="5298029" y="1753504"/>
            <a:ext cx="1241206" cy="310625"/>
          </a:xfrm>
          <a:prstGeom prst="borderCallout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Inria Sans" panose="020B0604020202020204" charset="0"/>
                <a:cs typeface="B Nazanin" panose="00000400000000000000" pitchFamily="2" charset="-78"/>
              </a:rPr>
              <a:t>Narrowband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996932" y="3119920"/>
            <a:ext cx="3665499" cy="849203"/>
          </a:xfrm>
          <a:custGeom>
            <a:avLst/>
            <a:gdLst>
              <a:gd name="connsiteX0" fmla="*/ 0 w 4680857"/>
              <a:gd name="connsiteY0" fmla="*/ 849203 h 849203"/>
              <a:gd name="connsiteX1" fmla="*/ 522514 w 4680857"/>
              <a:gd name="connsiteY1" fmla="*/ 228718 h 849203"/>
              <a:gd name="connsiteX2" fmla="*/ 2100942 w 4680857"/>
              <a:gd name="connsiteY2" fmla="*/ 118 h 849203"/>
              <a:gd name="connsiteX3" fmla="*/ 4071257 w 4680857"/>
              <a:gd name="connsiteY3" fmla="*/ 206946 h 849203"/>
              <a:gd name="connsiteX4" fmla="*/ 4680857 w 4680857"/>
              <a:gd name="connsiteY4" fmla="*/ 783889 h 849203"/>
              <a:gd name="connsiteX5" fmla="*/ 4680857 w 4680857"/>
              <a:gd name="connsiteY5" fmla="*/ 783889 h 84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0857" h="849203">
                <a:moveTo>
                  <a:pt x="0" y="849203"/>
                </a:moveTo>
                <a:cubicBezTo>
                  <a:pt x="86178" y="609717"/>
                  <a:pt x="172357" y="370232"/>
                  <a:pt x="522514" y="228718"/>
                </a:cubicBezTo>
                <a:cubicBezTo>
                  <a:pt x="872671" y="87204"/>
                  <a:pt x="1509485" y="3747"/>
                  <a:pt x="2100942" y="118"/>
                </a:cubicBezTo>
                <a:cubicBezTo>
                  <a:pt x="2692399" y="-3511"/>
                  <a:pt x="3641271" y="76318"/>
                  <a:pt x="4071257" y="206946"/>
                </a:cubicBezTo>
                <a:cubicBezTo>
                  <a:pt x="4501243" y="337574"/>
                  <a:pt x="4680857" y="783889"/>
                  <a:pt x="4680857" y="783889"/>
                </a:cubicBezTo>
                <a:lnTo>
                  <a:pt x="4680857" y="783889"/>
                </a:lnTo>
              </a:path>
            </a:pathLst>
          </a:custGeom>
          <a:solidFill>
            <a:srgbClr val="A9C1D1">
              <a:alpha val="30980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ine Callout 2 34"/>
          <p:cNvSpPr/>
          <p:nvPr/>
        </p:nvSpPr>
        <p:spPr>
          <a:xfrm>
            <a:off x="6561008" y="3577179"/>
            <a:ext cx="1539089" cy="3106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1473"/>
              <a:gd name="adj6" fmla="val -565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Spread spectrum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15" name="Snip Diagonal Corner Rectangle 14"/>
          <p:cNvSpPr/>
          <p:nvPr/>
        </p:nvSpPr>
        <p:spPr>
          <a:xfrm>
            <a:off x="1207849" y="1206806"/>
            <a:ext cx="7119722" cy="3684814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Band of signals occupy a </a:t>
            </a:r>
            <a:r>
              <a:rPr lang="en-US" dirty="0" smtClean="0">
                <a:solidFill>
                  <a:srgbClr val="FFFF00"/>
                </a:solidFill>
              </a:rPr>
              <a:t>narrow/wide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range of </a:t>
            </a:r>
            <a:r>
              <a:rPr lang="en-US" dirty="0" smtClean="0">
                <a:solidFill>
                  <a:schemeClr val="tx1"/>
                </a:solidFill>
              </a:rPr>
              <a:t>frequencies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Power density </a:t>
            </a:r>
            <a:r>
              <a:rPr lang="en-US" dirty="0">
                <a:solidFill>
                  <a:srgbClr val="FFFF00"/>
                </a:solidFill>
              </a:rPr>
              <a:t>is </a:t>
            </a:r>
            <a:r>
              <a:rPr lang="en-US" dirty="0" smtClean="0">
                <a:solidFill>
                  <a:srgbClr val="FFFF00"/>
                </a:solidFill>
              </a:rPr>
              <a:t>high/very low(max power SigFox and LoRa equal 20dBm)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a-I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Frequency-hopping spread spectrum (FHSS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Direct-sequence </a:t>
            </a:r>
            <a:r>
              <a:rPr lang="en-US" dirty="0">
                <a:solidFill>
                  <a:schemeClr val="tx1"/>
                </a:solidFill>
              </a:rPr>
              <a:t>spread spectrum (DSSS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Time-hopping </a:t>
            </a:r>
            <a:r>
              <a:rPr lang="en-US" dirty="0">
                <a:solidFill>
                  <a:schemeClr val="tx1"/>
                </a:solidFill>
              </a:rPr>
              <a:t>spread spectrum (THSS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Chirp </a:t>
            </a:r>
            <a:r>
              <a:rPr lang="en-US" dirty="0">
                <a:solidFill>
                  <a:schemeClr val="tx1"/>
                </a:solidFill>
              </a:rPr>
              <a:t>spread spectrum </a:t>
            </a:r>
            <a:r>
              <a:rPr lang="en-US" dirty="0">
                <a:solidFill>
                  <a:srgbClr val="FFFF00"/>
                </a:solidFill>
              </a:rPr>
              <a:t>(CSS)</a:t>
            </a:r>
            <a:endParaRPr lang="fa-I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1611086" y="1457899"/>
            <a:ext cx="899772" cy="49389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Channel Encoder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2594" y="1719157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Google Shape;326;p24"/>
          <p:cNvSpPr txBox="1">
            <a:spLocks/>
          </p:cNvSpPr>
          <p:nvPr/>
        </p:nvSpPr>
        <p:spPr>
          <a:xfrm>
            <a:off x="745671" y="1335592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579915" y="1719157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997314" y="1457899"/>
            <a:ext cx="867115" cy="457987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Modulator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2950028" y="2292817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Spreading Generator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472" y="1328965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40" y="1372509"/>
            <a:ext cx="4336977" cy="128891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517070" y="1288254"/>
            <a:ext cx="10890" cy="1538867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85254" y="2740034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326;p24"/>
          <p:cNvSpPr txBox="1">
            <a:spLocks/>
          </p:cNvSpPr>
          <p:nvPr/>
        </p:nvSpPr>
        <p:spPr>
          <a:xfrm>
            <a:off x="8991475" y="2564384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43" name="Google Shape;326;p24"/>
          <p:cNvSpPr txBox="1">
            <a:spLocks/>
          </p:cNvSpPr>
          <p:nvPr/>
        </p:nvSpPr>
        <p:spPr>
          <a:xfrm>
            <a:off x="4255352" y="1260548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F</a:t>
            </a:r>
            <a:endParaRPr lang="en-US" sz="2000" dirty="0">
              <a:latin typeface="Inria Sans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72" y="2855669"/>
            <a:ext cx="3344679" cy="2143653"/>
          </a:xfrm>
          <a:prstGeom prst="rect">
            <a:avLst/>
          </a:prstGeom>
        </p:spPr>
      </p:pic>
      <p:pic>
        <p:nvPicPr>
          <p:cNvPr id="1026" name="Picture 2" descr="https://www.mokhafaf.com/uploads/images/psk-485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070" y="2837069"/>
            <a:ext cx="4235044" cy="22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077184" y="1357435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021399" y="2126867"/>
            <a:ext cx="4606221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852154" y="198805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13943" y="2637896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43" y="2637896"/>
                <a:ext cx="307456" cy="258404"/>
              </a:xfrm>
              <a:prstGeom prst="rect">
                <a:avLst/>
              </a:prstGeom>
              <a:blipFill rotWithShape="0">
                <a:blip r:embed="rId3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13943" y="1344930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43" y="1344930"/>
                <a:ext cx="307456" cy="258404"/>
              </a:xfrm>
              <a:prstGeom prst="rect">
                <a:avLst/>
              </a:prstGeom>
              <a:blipFill rotWithShape="0">
                <a:blip r:embed="rId4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26;p24"/>
          <p:cNvSpPr txBox="1">
            <a:spLocks/>
          </p:cNvSpPr>
          <p:nvPr/>
        </p:nvSpPr>
        <p:spPr>
          <a:xfrm>
            <a:off x="5655726" y="198805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021398" y="1579018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40449" y="2675217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390650" y="144917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905000" y="1474132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409825" y="1474132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905125" y="1474132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8050" y="1490507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962400" y="1497357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505325" y="1497357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019675" y="1497357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608569" y="1497357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390650" y="1603334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914525" y="1603334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2438399" y="1603334"/>
            <a:ext cx="438620" cy="107188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2933698" y="1591178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457574" y="1612441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980982" y="1591178"/>
            <a:ext cx="299444" cy="67450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264976" y="2258997"/>
            <a:ext cx="221299" cy="41418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514850" y="1581458"/>
            <a:ext cx="157951" cy="29496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4652354" y="1852957"/>
            <a:ext cx="373699" cy="81986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016528" y="1590981"/>
            <a:ext cx="475423" cy="90671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5491951" y="2404520"/>
            <a:ext cx="104650" cy="25803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 rot="17765169">
                <a:off x="1857924" y="1952342"/>
                <a:ext cx="51308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765169">
                <a:off x="1857924" y="1952342"/>
                <a:ext cx="513089" cy="123111"/>
              </a:xfrm>
              <a:prstGeom prst="rect">
                <a:avLst/>
              </a:prstGeom>
              <a:blipFill rotWithShape="0">
                <a:blip r:embed="rId5"/>
                <a:stretch>
                  <a:fillRect t="-5882" r="-1607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 rot="3740143">
                <a:off x="2960896" y="2051508"/>
                <a:ext cx="64498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𝑑𝑜𝑤𝑛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740143">
                <a:off x="2960896" y="2051508"/>
                <a:ext cx="644985" cy="123111"/>
              </a:xfrm>
              <a:prstGeom prst="rect">
                <a:avLst/>
              </a:prstGeom>
              <a:blipFill rotWithShape="0">
                <a:blip r:embed="rId6"/>
                <a:stretch>
                  <a:fillRect l="-4412" t="-2885" r="-2941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061369" y="2750443"/>
                <a:ext cx="3735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𝑆𝑦𝑚𝑏𝑜𝑙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369" y="2750443"/>
                <a:ext cx="373564" cy="123111"/>
              </a:xfrm>
              <a:prstGeom prst="rect">
                <a:avLst/>
              </a:prstGeom>
              <a:blipFill rotWithShape="0">
                <a:blip r:embed="rId7"/>
                <a:stretch>
                  <a:fillRect l="-8065" r="-967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63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592862" y="2371913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537077" y="3137053"/>
            <a:ext cx="2610381" cy="4292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1367832" y="3002528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Google Shape;326;p24"/>
          <p:cNvSpPr txBox="1">
            <a:spLocks/>
          </p:cNvSpPr>
          <p:nvPr/>
        </p:nvSpPr>
        <p:spPr>
          <a:xfrm>
            <a:off x="4211875" y="299138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37076" y="2593496"/>
            <a:ext cx="2610382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56127" y="3689695"/>
            <a:ext cx="2591331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906328" y="2463652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420678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255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4208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963728" y="2504985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906328" y="2617812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424758" y="2605148"/>
            <a:ext cx="403265" cy="80822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949503" y="2605147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427181" y="2605148"/>
            <a:ext cx="126704" cy="27370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807049" y="3426745"/>
            <a:ext cx="94455" cy="26175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Google Shape;267;p19"/>
          <p:cNvSpPr txBox="1">
            <a:spLocks/>
          </p:cNvSpPr>
          <p:nvPr/>
        </p:nvSpPr>
        <p:spPr>
          <a:xfrm>
            <a:off x="1207850" y="1434601"/>
            <a:ext cx="7783626" cy="2972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spreading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factor, SF , is the number of bits encoded in each chirp duration.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6494" r="-649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/>
          <p:nvPr/>
        </p:nvCxnSpPr>
        <p:spPr>
          <a:xfrm flipV="1">
            <a:off x="3177470" y="3139450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3442089" y="2878856"/>
            <a:ext cx="521639" cy="817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blipFill rotWithShape="0">
                <a:blip r:embed="rId4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000" dirty="0" smtClean="0">
                    <a:solidFill>
                      <a:schemeClr val="tx1"/>
                    </a:solidFill>
                  </a:rPr>
                  <a:t>1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34783" t="-32000" r="-56522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blipFill rotWithShape="0">
                <a:blip r:embed="rId6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blipFill rotWithShape="0">
                <a:blip r:embed="rId7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blipFill rotWithShape="0">
                <a:blip r:embed="rId8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blipFill rotWithShape="0">
                <a:blip r:embed="rId9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6122" r="-510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262" r="-3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639" r="-1278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5155" r="-103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2273" r="-272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627" r="-94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402771" y="2591222"/>
            <a:ext cx="1979808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402771" y="3694160"/>
            <a:ext cx="150355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402771" y="3413374"/>
            <a:ext cx="202422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02771" y="3125456"/>
            <a:ext cx="2546732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02771" y="2878856"/>
            <a:ext cx="3011655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Google Shape;326;p24"/>
          <p:cNvSpPr txBox="1">
            <a:spLocks/>
          </p:cNvSpPr>
          <p:nvPr/>
        </p:nvSpPr>
        <p:spPr>
          <a:xfrm>
            <a:off x="125778" y="3548481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5" name="Google Shape;326;p24"/>
          <p:cNvSpPr txBox="1">
            <a:spLocks/>
          </p:cNvSpPr>
          <p:nvPr/>
        </p:nvSpPr>
        <p:spPr>
          <a:xfrm>
            <a:off x="125778" y="326845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Google Shape;326;p24"/>
          <p:cNvSpPr txBox="1">
            <a:spLocks/>
          </p:cNvSpPr>
          <p:nvPr/>
        </p:nvSpPr>
        <p:spPr>
          <a:xfrm>
            <a:off x="125778" y="298663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Google Shape;326;p24"/>
          <p:cNvSpPr txBox="1">
            <a:spLocks/>
          </p:cNvSpPr>
          <p:nvPr/>
        </p:nvSpPr>
        <p:spPr>
          <a:xfrm>
            <a:off x="125778" y="271374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9" name="Google Shape;326;p24"/>
          <p:cNvSpPr txBox="1">
            <a:spLocks/>
          </p:cNvSpPr>
          <p:nvPr/>
        </p:nvSpPr>
        <p:spPr>
          <a:xfrm>
            <a:off x="125778" y="2415705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blipFill rotWithShape="0">
                <a:blip r:embed="rId16"/>
                <a:stretch>
                  <a:fillRect l="-6316" t="-28571" r="-702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blipFill rotWithShape="0">
                <a:blip r:embed="rId17"/>
                <a:stretch>
                  <a:fillRect l="-8182" t="-25000" r="-455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886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550147" y="1922082"/>
            <a:ext cx="2027" cy="1035115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497952" y="2465304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326;p24"/>
          <p:cNvSpPr txBox="1">
            <a:spLocks/>
          </p:cNvSpPr>
          <p:nvPr/>
        </p:nvSpPr>
        <p:spPr>
          <a:xfrm>
            <a:off x="3006160" y="232648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574772" y="2232384"/>
            <a:ext cx="375965" cy="425332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1600" r="-160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blipFill rotWithShape="0">
                <a:blip r:embed="rId4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blipFill rotWithShape="0">
                <a:blip r:embed="rId4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8571" r="-7143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/>
          <p:cNvCxnSpPr/>
          <p:nvPr/>
        </p:nvCxnSpPr>
        <p:spPr>
          <a:xfrm>
            <a:off x="1501396" y="224327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1490562" y="2659347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/>
          <p:cNvCxnSpPr/>
          <p:nvPr/>
        </p:nvCxnSpPr>
        <p:spPr>
          <a:xfrm flipV="1">
            <a:off x="3724583" y="1912828"/>
            <a:ext cx="9618" cy="1044368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3672388" y="2428430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Google Shape;326;p24"/>
          <p:cNvSpPr txBox="1">
            <a:spLocks/>
          </p:cNvSpPr>
          <p:nvPr/>
        </p:nvSpPr>
        <p:spPr>
          <a:xfrm>
            <a:off x="5180596" y="2289613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3739610" y="2204764"/>
            <a:ext cx="1151266" cy="416077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/>
          <p:cNvCxnSpPr/>
          <p:nvPr/>
        </p:nvCxnSpPr>
        <p:spPr>
          <a:xfrm>
            <a:off x="3675832" y="2206396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3664998" y="2622473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/>
          <p:cNvCxnSpPr/>
          <p:nvPr/>
        </p:nvCxnSpPr>
        <p:spPr>
          <a:xfrm flipV="1">
            <a:off x="6175451" y="1773245"/>
            <a:ext cx="0" cy="1371600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6119666" y="2460677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326;p24"/>
          <p:cNvSpPr txBox="1">
            <a:spLocks/>
          </p:cNvSpPr>
          <p:nvPr/>
        </p:nvSpPr>
        <p:spPr>
          <a:xfrm>
            <a:off x="7627874" y="232186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6186852" y="2058208"/>
            <a:ext cx="686823" cy="814233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blipFill rotWithShape="0">
                <a:blip r:embed="rId9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/>
          <p:cNvCxnSpPr/>
          <p:nvPr/>
        </p:nvCxnSpPr>
        <p:spPr>
          <a:xfrm>
            <a:off x="6123110" y="205358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6112276" y="287244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blipFill rotWithShape="0">
                <a:blip r:embed="rId10"/>
                <a:stretch>
                  <a:fillRect l="-27586" r="-3448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/>
          <p:cNvCxnSpPr/>
          <p:nvPr/>
        </p:nvCxnSpPr>
        <p:spPr>
          <a:xfrm>
            <a:off x="6112276" y="266401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119665" y="2249529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1288782" y="3334139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782" y="3334139"/>
                <a:ext cx="594073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5102" r="-102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1284307" y="3741825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07" y="3741825"/>
                <a:ext cx="1340688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2273" r="-272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1284307" y="4124063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07" y="4124063"/>
                <a:ext cx="1945341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627" r="-94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1344909" y="4512801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909" y="4512801"/>
                <a:ext cx="1344022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8182" t="-25000" r="-455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3602058" y="3094536"/>
                <a:ext cx="1814471" cy="414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058" y="3094536"/>
                <a:ext cx="1814471" cy="414472"/>
              </a:xfrm>
              <a:prstGeom prst="rect">
                <a:avLst/>
              </a:prstGeom>
              <a:blipFill rotWithShape="0">
                <a:blip r:embed="rId16"/>
                <a:stretch>
                  <a:fillRect l="-3020" r="-1007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3602058" y="3679891"/>
                <a:ext cx="1792029" cy="414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058" y="3679891"/>
                <a:ext cx="1792029" cy="414985"/>
              </a:xfrm>
              <a:prstGeom prst="rect">
                <a:avLst/>
              </a:prstGeom>
              <a:blipFill rotWithShape="0">
                <a:blip r:embed="rId17"/>
                <a:stretch>
                  <a:fillRect l="-3061" t="-1471" r="-1020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3602058" y="4198816"/>
                <a:ext cx="1670522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058" y="4198816"/>
                <a:ext cx="1670522" cy="401905"/>
              </a:xfrm>
              <a:prstGeom prst="rect">
                <a:avLst/>
              </a:prstGeom>
              <a:blipFill rotWithShape="0">
                <a:blip r:embed="rId18"/>
                <a:stretch>
                  <a:fillRect l="-2190" r="-109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6112276" y="3327243"/>
                <a:ext cx="3515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276" y="3327243"/>
                <a:ext cx="351506" cy="215444"/>
              </a:xfrm>
              <a:prstGeom prst="rect">
                <a:avLst/>
              </a:prstGeom>
              <a:blipFill rotWithShape="0">
                <a:blip r:embed="rId19"/>
                <a:stretch>
                  <a:fillRect l="-10526" r="-10526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112276" y="3652738"/>
                <a:ext cx="17935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𝑐𝑜𝑛𝑠𝑢𝑚𝑝𝑡𝑖𝑜𝑛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276" y="3652738"/>
                <a:ext cx="1793504" cy="215444"/>
              </a:xfrm>
              <a:prstGeom prst="rect">
                <a:avLst/>
              </a:prstGeom>
              <a:blipFill rotWithShape="0">
                <a:blip r:embed="rId20"/>
                <a:stretch>
                  <a:fillRect l="-2041" r="-13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6056073" y="4044455"/>
                <a:ext cx="20527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𝑃𝑆𝑆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073" y="4044455"/>
                <a:ext cx="2052741" cy="215444"/>
              </a:xfrm>
              <a:prstGeom prst="rect">
                <a:avLst/>
              </a:prstGeom>
              <a:blipFill rotWithShape="0">
                <a:blip r:embed="rId21"/>
                <a:stretch>
                  <a:fillRect l="-118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92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 smtClean="0"/>
              <a:t>Factors determine </a:t>
            </a:r>
            <a:r>
              <a:rPr lang="en-US" sz="3200" dirty="0"/>
              <a:t>RF </a:t>
            </a:r>
            <a:r>
              <a:rPr lang="en-US" sz="3200" dirty="0" smtClean="0"/>
              <a:t>range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5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8048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Link </a:t>
            </a: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budget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link budget is the difference between the strength of the transmitted signal and the minimum required signal at the receiver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60389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Transmitter</a:t>
            </a:r>
            <a:endParaRPr lang="en-US" b="1" dirty="0"/>
          </a:p>
        </p:txBody>
      </p:sp>
      <p:sp>
        <p:nvSpPr>
          <p:cNvPr id="46" name="Rounded Rectangle 45"/>
          <p:cNvSpPr/>
          <p:nvPr/>
        </p:nvSpPr>
        <p:spPr>
          <a:xfrm>
            <a:off x="5654305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Receiver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882413" y="2193820"/>
            <a:ext cx="2760875" cy="235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/>
          <p:cNvSpPr/>
          <p:nvPr/>
        </p:nvSpPr>
        <p:spPr>
          <a:xfrm rot="5400000">
            <a:off x="4161548" y="828819"/>
            <a:ext cx="356841" cy="3580481"/>
          </a:xfrm>
          <a:prstGeom prst="rightBrace">
            <a:avLst>
              <a:gd name="adj1" fmla="val 8333"/>
              <a:gd name="adj2" fmla="val 49385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848872" y="2839280"/>
                <a:ext cx="10275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72" y="2839280"/>
                <a:ext cx="1027525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2959" r="-473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560389" y="3207046"/>
                <a:ext cx="6200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𝐿𝑖𝑛𝑘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𝑏𝑢𝑑𝑔𝑒𝑡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TransmitPower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Receiver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Sensitivity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 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389" y="3207046"/>
                <a:ext cx="620048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77" r="-49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1751682" y="3953929"/>
            <a:ext cx="5235664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39968" y="3953930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605544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905157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075563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848872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617517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397179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165825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022472" y="4088579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472" y="4088579"/>
                <a:ext cx="117019" cy="169277"/>
              </a:xfrm>
              <a:prstGeom prst="rect">
                <a:avLst/>
              </a:prstGeom>
              <a:blipFill rotWithShape="0">
                <a:blip r:embed="rId5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284206" y="4088579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206" y="4088579"/>
                <a:ext cx="117019" cy="169277"/>
              </a:xfrm>
              <a:prstGeom prst="rect">
                <a:avLst/>
              </a:prstGeom>
              <a:blipFill rotWithShape="0">
                <a:blip r:embed="rId6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556279" y="4088579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279" y="4088579"/>
                <a:ext cx="117019" cy="169277"/>
              </a:xfrm>
              <a:prstGeom prst="rect">
                <a:avLst/>
              </a:prstGeom>
              <a:blipFill rotWithShape="0">
                <a:blip r:embed="rId7"/>
                <a:stretch>
                  <a:fillRect l="-25000" r="-2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828352" y="4091024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352" y="4091024"/>
                <a:ext cx="117019" cy="169277"/>
              </a:xfrm>
              <a:prstGeom prst="rect">
                <a:avLst/>
              </a:prstGeom>
              <a:blipFill rotWithShape="0">
                <a:blip r:embed="rId8"/>
                <a:stretch>
                  <a:fillRect l="-26316" r="-26316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697500" y="4088579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500" y="4088579"/>
                <a:ext cx="222818" cy="169277"/>
              </a:xfrm>
              <a:prstGeom prst="rect">
                <a:avLst/>
              </a:prstGeom>
              <a:blipFill rotWithShape="0">
                <a:blip r:embed="rId9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441376" y="4088579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376" y="4088579"/>
                <a:ext cx="222818" cy="169277"/>
              </a:xfrm>
              <a:prstGeom prst="rect">
                <a:avLst/>
              </a:prstGeom>
              <a:blipFill rotWithShape="0">
                <a:blip r:embed="rId10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3218558" y="4088579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8" y="4088579"/>
                <a:ext cx="222818" cy="169277"/>
              </a:xfrm>
              <a:prstGeom prst="rect">
                <a:avLst/>
              </a:prstGeom>
              <a:blipFill rotWithShape="0">
                <a:blip r:embed="rId11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2977477" y="4088579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477" y="4088579"/>
                <a:ext cx="222818" cy="169277"/>
              </a:xfrm>
              <a:prstGeom prst="rect">
                <a:avLst/>
              </a:prstGeom>
              <a:blipFill rotWithShape="0">
                <a:blip r:embed="rId12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/>
          <p:cNvSpPr/>
          <p:nvPr/>
        </p:nvSpPr>
        <p:spPr>
          <a:xfrm>
            <a:off x="4846647" y="3684632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3213317" y="3750733"/>
            <a:ext cx="1622313" cy="1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3107315" y="3684632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392110" y="4370356"/>
                <a:ext cx="44399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𝑡𝑦𝑝𝑖𝑐𝑎𝑙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𝐿𝑜𝑅𝑎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𝑟𝑎𝑑𝑖𝑜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137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110" y="4370356"/>
                <a:ext cx="443993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412" r="-13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384561" y="4680728"/>
                <a:ext cx="361868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𝑖𝑛𝑘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137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561" y="4680728"/>
                <a:ext cx="3618683" cy="246221"/>
              </a:xfrm>
              <a:prstGeom prst="rect">
                <a:avLst/>
              </a:prstGeom>
              <a:blipFill rotWithShape="0">
                <a:blip r:embed="rId14"/>
                <a:stretch>
                  <a:fillRect l="-673" r="-50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8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 flipV="1">
            <a:off x="5332163" y="2575701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334815" y="2323735"/>
            <a:ext cx="0" cy="232686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cxnSp>
        <p:nvCxnSpPr>
          <p:cNvPr id="4" name="Straight Connector 3"/>
          <p:cNvCxnSpPr/>
          <p:nvPr/>
        </p:nvCxnSpPr>
        <p:spPr>
          <a:xfrm>
            <a:off x="1035585" y="4620292"/>
            <a:ext cx="707282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163781" y="2164657"/>
            <a:ext cx="0" cy="261099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88707" y="4775656"/>
                <a:ext cx="7637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𝐷𝑖𝑠𝑡𝑎𝑛𝑐𝑒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707" y="4775656"/>
                <a:ext cx="763799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4800" r="-320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 rot="16200000">
                <a:off x="380576" y="3470156"/>
                <a:ext cx="10073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𝑃𝑜𝑤𝑒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80576" y="3470156"/>
                <a:ext cx="1007327" cy="215444"/>
              </a:xfrm>
              <a:prstGeom prst="rect">
                <a:avLst/>
              </a:prstGeom>
              <a:blipFill rotWithShape="0">
                <a:blip r:embed="rId4"/>
                <a:stretch>
                  <a:fillRect t="-4819" r="-33333" b="-3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1377108" y="2307876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377108" y="3074214"/>
            <a:ext cx="980501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85455" y="2878506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455" y="2878506"/>
                <a:ext cx="540789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4494" r="-56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V="1">
            <a:off x="2357609" y="2307876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203373" y="2567438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2484302" y="2431482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029638" y="2556421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415228" y="2164657"/>
            <a:ext cx="0" cy="391764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/>
          <p:cNvSpPr/>
          <p:nvPr/>
        </p:nvSpPr>
        <p:spPr>
          <a:xfrm rot="10800000">
            <a:off x="3061706" y="1908552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177022" y="1916816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415228" y="2556421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396168" y="3080388"/>
            <a:ext cx="1019060" cy="49749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 rot="1515103">
                <a:off x="2653800" y="3355481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15103">
                <a:off x="2653800" y="3355481"/>
                <a:ext cx="417358" cy="153888"/>
              </a:xfrm>
              <a:prstGeom prst="rect">
                <a:avLst/>
              </a:prstGeom>
              <a:blipFill rotWithShape="0">
                <a:blip r:embed="rId6"/>
                <a:stretch>
                  <a:fillRect r="-5479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 flipV="1">
            <a:off x="3415228" y="2878506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 rot="16200000">
                <a:off x="3034114" y="3090213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34114" y="3090213"/>
                <a:ext cx="504177" cy="153888"/>
              </a:xfrm>
              <a:prstGeom prst="rect">
                <a:avLst/>
              </a:prstGeom>
              <a:blipFill rotWithShape="0">
                <a:blip r:embed="rId7"/>
                <a:stretch>
                  <a:fillRect t="-6024" r="-7692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652640" y="2277245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721060" y="2388625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332163" y="2539376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39" idx="3"/>
          </p:cNvCxnSpPr>
          <p:nvPr/>
        </p:nvCxnSpPr>
        <p:spPr>
          <a:xfrm flipH="1">
            <a:off x="6266396" y="2530634"/>
            <a:ext cx="38624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41"/>
          <p:cNvSpPr/>
          <p:nvPr/>
        </p:nvSpPr>
        <p:spPr>
          <a:xfrm rot="10800000">
            <a:off x="4981133" y="1908552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96449" y="1916816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6448501" y="2323735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52"/>
          <p:cNvSpPr/>
          <p:nvPr/>
        </p:nvSpPr>
        <p:spPr>
          <a:xfrm>
            <a:off x="3437262" y="2880753"/>
            <a:ext cx="1894901" cy="1068637"/>
          </a:xfrm>
          <a:custGeom>
            <a:avLst/>
            <a:gdLst>
              <a:gd name="connsiteX0" fmla="*/ 0 w 1894901"/>
              <a:gd name="connsiteY0" fmla="*/ 0 h 1068637"/>
              <a:gd name="connsiteX1" fmla="*/ 572877 w 1894901"/>
              <a:gd name="connsiteY1" fmla="*/ 771181 h 1068637"/>
              <a:gd name="connsiteX2" fmla="*/ 1894901 w 1894901"/>
              <a:gd name="connsiteY2" fmla="*/ 1068637 h 1068637"/>
              <a:gd name="connsiteX3" fmla="*/ 1894901 w 1894901"/>
              <a:gd name="connsiteY3" fmla="*/ 1068637 h 10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4901" h="1068637">
                <a:moveTo>
                  <a:pt x="0" y="0"/>
                </a:moveTo>
                <a:cubicBezTo>
                  <a:pt x="128530" y="296537"/>
                  <a:pt x="257060" y="593075"/>
                  <a:pt x="572877" y="771181"/>
                </a:cubicBezTo>
                <a:cubicBezTo>
                  <a:pt x="888694" y="949287"/>
                  <a:pt x="1894901" y="1068637"/>
                  <a:pt x="1894901" y="1068637"/>
                </a:cubicBezTo>
                <a:lnTo>
                  <a:pt x="1894901" y="106863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5332162" y="3223906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 rot="16200000">
                <a:off x="4951048" y="3435613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51048" y="3435613"/>
                <a:ext cx="504177" cy="153888"/>
              </a:xfrm>
              <a:prstGeom prst="rect">
                <a:avLst/>
              </a:prstGeom>
              <a:blipFill rotWithShape="0">
                <a:blip r:embed="rId8"/>
                <a:stretch>
                  <a:fillRect t="-6024" r="-12000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/>
          <p:cNvCxnSpPr/>
          <p:nvPr/>
        </p:nvCxnSpPr>
        <p:spPr>
          <a:xfrm>
            <a:off x="5329409" y="3201537"/>
            <a:ext cx="1130109" cy="24874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 rot="914744">
                <a:off x="5654597" y="3120350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14744">
                <a:off x="5654597" y="3120350"/>
                <a:ext cx="417358" cy="153888"/>
              </a:xfrm>
              <a:prstGeom prst="rect">
                <a:avLst/>
              </a:prstGeom>
              <a:blipFill rotWithShape="0">
                <a:blip r:embed="rId9"/>
                <a:stretch>
                  <a:fillRect r="-540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 flipV="1">
            <a:off x="3672251" y="2556421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022620" y="2591560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3672251" y="2388625"/>
            <a:ext cx="1350369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loss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154549" y="3484591"/>
                <a:ext cx="58727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549" y="3484591"/>
                <a:ext cx="587276" cy="153888"/>
              </a:xfrm>
              <a:prstGeom prst="rect">
                <a:avLst/>
              </a:prstGeom>
              <a:blipFill rotWithShape="0">
                <a:blip r:embed="rId10"/>
                <a:stretch>
                  <a:fillRect l="-1042" r="-625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>
            <a:off x="6459844" y="3447400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497384" y="3200874"/>
                <a:ext cx="10102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𝑅𝑥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RSSI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84" y="3200874"/>
                <a:ext cx="1010213" cy="153888"/>
              </a:xfrm>
              <a:prstGeom prst="rect">
                <a:avLst/>
              </a:prstGeom>
              <a:blipFill rotWithShape="0">
                <a:blip r:embed="rId11"/>
                <a:stretch>
                  <a:fillRect l="-2410" r="-180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/>
          <p:cNvCxnSpPr/>
          <p:nvPr/>
        </p:nvCxnSpPr>
        <p:spPr>
          <a:xfrm>
            <a:off x="6437159" y="3986559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497384" y="4049551"/>
                <a:ext cx="8079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84" y="4049551"/>
                <a:ext cx="807913" cy="153888"/>
              </a:xfrm>
              <a:prstGeom prst="rect">
                <a:avLst/>
              </a:prstGeom>
              <a:blipFill rotWithShape="0">
                <a:blip r:embed="rId12"/>
                <a:stretch>
                  <a:fillRect l="-3788" r="-530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/>
          <p:cNvCxnSpPr/>
          <p:nvPr/>
        </p:nvCxnSpPr>
        <p:spPr>
          <a:xfrm flipV="1">
            <a:off x="6758043" y="3464084"/>
            <a:ext cx="0" cy="503262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6806018" y="3632249"/>
                <a:ext cx="75616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𝑚𝑎𝑟𝑔𝑖𝑛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018" y="3632249"/>
                <a:ext cx="756169" cy="153888"/>
              </a:xfrm>
              <a:prstGeom prst="rect">
                <a:avLst/>
              </a:prstGeom>
              <a:blipFill rotWithShape="0">
                <a:blip r:embed="rId13"/>
                <a:stretch>
                  <a:fillRect l="-4000" r="-4800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034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Receiving sensitivity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refers to the smallest modulated signal that can be demodulated at the receiving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𝑅𝑒𝑐𝑒𝑖𝑣𝑖𝑛𝑔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SNR</m:t>
                      </m:r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18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174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fName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871" r="-6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5400000">
            <a:off x="2411307" y="3090706"/>
            <a:ext cx="264160" cy="6163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46345" y="3524662"/>
            <a:ext cx="22605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</a:t>
            </a: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for 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1 Hz bandwidth 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544746" y="2118308"/>
            <a:ext cx="264160" cy="15330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35037" y="2443123"/>
            <a:ext cx="8835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figure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nip Diagonal Corner Rectangle 15"/>
          <p:cNvSpPr/>
          <p:nvPr/>
        </p:nvSpPr>
        <p:spPr>
          <a:xfrm>
            <a:off x="5030581" y="1771848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Tx power = 14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BW = 125KHz = 10log10(125000) =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51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NF = 6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SNR = -20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(for </a:t>
            </a: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SF=12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i="1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Rx sensitivity = - 174 + 51 + 6 - 20 = -137 </a:t>
            </a:r>
            <a:r>
              <a:rPr lang="en-US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Link budget = -137dB - 14dB = -151dB</a:t>
            </a:r>
            <a:endParaRPr lang="en-US" sz="1100" i="1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Snip Diagonal Corner Rectangle 15"/>
          <p:cNvSpPr/>
          <p:nvPr/>
        </p:nvSpPr>
        <p:spPr>
          <a:xfrm>
            <a:off x="1041087" y="1771847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01555" y="3577926"/>
            <a:ext cx="3274016" cy="0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60279" y="1923627"/>
            <a:ext cx="0" cy="1832593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81" y="2273128"/>
            <a:ext cx="2891920" cy="431605"/>
          </a:xfrm>
          <a:prstGeom prst="rect">
            <a:avLst/>
          </a:prstGeom>
        </p:spPr>
      </p:pic>
      <p:sp>
        <p:nvSpPr>
          <p:cNvPr id="22" name="Google Shape;267;p19"/>
          <p:cNvSpPr txBox="1">
            <a:spLocks/>
          </p:cNvSpPr>
          <p:nvPr/>
        </p:nvSpPr>
        <p:spPr>
          <a:xfrm>
            <a:off x="2360764" y="3596001"/>
            <a:ext cx="684871" cy="1588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3" name="Google Shape;267;p19"/>
          <p:cNvSpPr txBox="1">
            <a:spLocks/>
          </p:cNvSpPr>
          <p:nvPr/>
        </p:nvSpPr>
        <p:spPr>
          <a:xfrm rot="16200000">
            <a:off x="951513" y="2350683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Line Callout 2 23"/>
          <p:cNvSpPr/>
          <p:nvPr/>
        </p:nvSpPr>
        <p:spPr>
          <a:xfrm>
            <a:off x="3819639" y="2023946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414355" y="2972526"/>
            <a:ext cx="2805432" cy="387949"/>
          </a:xfrm>
          <a:custGeom>
            <a:avLst/>
            <a:gdLst>
              <a:gd name="connsiteX0" fmla="*/ 0 w 2086186"/>
              <a:gd name="connsiteY0" fmla="*/ 266029 h 387949"/>
              <a:gd name="connsiteX1" fmla="*/ 40640 w 2086186"/>
              <a:gd name="connsiteY1" fmla="*/ 245709 h 387949"/>
              <a:gd name="connsiteX2" fmla="*/ 60960 w 2086186"/>
              <a:gd name="connsiteY2" fmla="*/ 238936 h 387949"/>
              <a:gd name="connsiteX3" fmla="*/ 81280 w 2086186"/>
              <a:gd name="connsiteY3" fmla="*/ 218616 h 387949"/>
              <a:gd name="connsiteX4" fmla="*/ 115146 w 2086186"/>
              <a:gd name="connsiteY4" fmla="*/ 198296 h 387949"/>
              <a:gd name="connsiteX5" fmla="*/ 135466 w 2086186"/>
              <a:gd name="connsiteY5" fmla="*/ 177976 h 387949"/>
              <a:gd name="connsiteX6" fmla="*/ 155786 w 2086186"/>
              <a:gd name="connsiteY6" fmla="*/ 164429 h 387949"/>
              <a:gd name="connsiteX7" fmla="*/ 182880 w 2086186"/>
              <a:gd name="connsiteY7" fmla="*/ 252483 h 387949"/>
              <a:gd name="connsiteX8" fmla="*/ 196426 w 2086186"/>
              <a:gd name="connsiteY8" fmla="*/ 272803 h 387949"/>
              <a:gd name="connsiteX9" fmla="*/ 216746 w 2086186"/>
              <a:gd name="connsiteY9" fmla="*/ 286349 h 387949"/>
              <a:gd name="connsiteX10" fmla="*/ 237066 w 2086186"/>
              <a:gd name="connsiteY10" fmla="*/ 306669 h 387949"/>
              <a:gd name="connsiteX11" fmla="*/ 284480 w 2086186"/>
              <a:gd name="connsiteY11" fmla="*/ 286349 h 387949"/>
              <a:gd name="connsiteX12" fmla="*/ 318346 w 2086186"/>
              <a:gd name="connsiteY12" fmla="*/ 238936 h 387949"/>
              <a:gd name="connsiteX13" fmla="*/ 325120 w 2086186"/>
              <a:gd name="connsiteY13" fmla="*/ 218616 h 387949"/>
              <a:gd name="connsiteX14" fmla="*/ 338666 w 2086186"/>
              <a:gd name="connsiteY14" fmla="*/ 198296 h 387949"/>
              <a:gd name="connsiteX15" fmla="*/ 358986 w 2086186"/>
              <a:gd name="connsiteY15" fmla="*/ 157656 h 387949"/>
              <a:gd name="connsiteX16" fmla="*/ 379306 w 2086186"/>
              <a:gd name="connsiteY16" fmla="*/ 184749 h 387949"/>
              <a:gd name="connsiteX17" fmla="*/ 399626 w 2086186"/>
              <a:gd name="connsiteY17" fmla="*/ 191523 h 387949"/>
              <a:gd name="connsiteX18" fmla="*/ 419946 w 2086186"/>
              <a:gd name="connsiteY18" fmla="*/ 225389 h 387949"/>
              <a:gd name="connsiteX19" fmla="*/ 426720 w 2086186"/>
              <a:gd name="connsiteY19" fmla="*/ 245709 h 387949"/>
              <a:gd name="connsiteX20" fmla="*/ 460586 w 2086186"/>
              <a:gd name="connsiteY20" fmla="*/ 266029 h 387949"/>
              <a:gd name="connsiteX21" fmla="*/ 487680 w 2086186"/>
              <a:gd name="connsiteY21" fmla="*/ 293123 h 387949"/>
              <a:gd name="connsiteX22" fmla="*/ 528320 w 2086186"/>
              <a:gd name="connsiteY22" fmla="*/ 333763 h 387949"/>
              <a:gd name="connsiteX23" fmla="*/ 541866 w 2086186"/>
              <a:gd name="connsiteY23" fmla="*/ 354083 h 387949"/>
              <a:gd name="connsiteX24" fmla="*/ 562186 w 2086186"/>
              <a:gd name="connsiteY24" fmla="*/ 367629 h 387949"/>
              <a:gd name="connsiteX25" fmla="*/ 602826 w 2086186"/>
              <a:gd name="connsiteY25" fmla="*/ 299896 h 387949"/>
              <a:gd name="connsiteX26" fmla="*/ 609600 w 2086186"/>
              <a:gd name="connsiteY26" fmla="*/ 279576 h 387949"/>
              <a:gd name="connsiteX27" fmla="*/ 623146 w 2086186"/>
              <a:gd name="connsiteY27" fmla="*/ 259256 h 387949"/>
              <a:gd name="connsiteX28" fmla="*/ 629920 w 2086186"/>
              <a:gd name="connsiteY28" fmla="*/ 238936 h 387949"/>
              <a:gd name="connsiteX29" fmla="*/ 643466 w 2086186"/>
              <a:gd name="connsiteY29" fmla="*/ 218616 h 387949"/>
              <a:gd name="connsiteX30" fmla="*/ 650240 w 2086186"/>
              <a:gd name="connsiteY30" fmla="*/ 198296 h 387949"/>
              <a:gd name="connsiteX31" fmla="*/ 663786 w 2086186"/>
              <a:gd name="connsiteY31" fmla="*/ 164429 h 387949"/>
              <a:gd name="connsiteX32" fmla="*/ 684106 w 2086186"/>
              <a:gd name="connsiteY32" fmla="*/ 184749 h 387949"/>
              <a:gd name="connsiteX33" fmla="*/ 704426 w 2086186"/>
              <a:gd name="connsiteY33" fmla="*/ 225389 h 387949"/>
              <a:gd name="connsiteX34" fmla="*/ 724746 w 2086186"/>
              <a:gd name="connsiteY34" fmla="*/ 245709 h 387949"/>
              <a:gd name="connsiteX35" fmla="*/ 745066 w 2086186"/>
              <a:gd name="connsiteY35" fmla="*/ 286349 h 387949"/>
              <a:gd name="connsiteX36" fmla="*/ 765386 w 2086186"/>
              <a:gd name="connsiteY36" fmla="*/ 333763 h 387949"/>
              <a:gd name="connsiteX37" fmla="*/ 792480 w 2086186"/>
              <a:gd name="connsiteY37" fmla="*/ 340536 h 387949"/>
              <a:gd name="connsiteX38" fmla="*/ 826346 w 2086186"/>
              <a:gd name="connsiteY38" fmla="*/ 306669 h 387949"/>
              <a:gd name="connsiteX39" fmla="*/ 846666 w 2086186"/>
              <a:gd name="connsiteY39" fmla="*/ 299896 h 387949"/>
              <a:gd name="connsiteX40" fmla="*/ 853440 w 2086186"/>
              <a:gd name="connsiteY40" fmla="*/ 279576 h 387949"/>
              <a:gd name="connsiteX41" fmla="*/ 866986 w 2086186"/>
              <a:gd name="connsiteY41" fmla="*/ 259256 h 387949"/>
              <a:gd name="connsiteX42" fmla="*/ 907626 w 2086186"/>
              <a:gd name="connsiteY42" fmla="*/ 293123 h 387949"/>
              <a:gd name="connsiteX43" fmla="*/ 927946 w 2086186"/>
              <a:gd name="connsiteY43" fmla="*/ 306669 h 387949"/>
              <a:gd name="connsiteX44" fmla="*/ 948266 w 2086186"/>
              <a:gd name="connsiteY44" fmla="*/ 326989 h 387949"/>
              <a:gd name="connsiteX45" fmla="*/ 955040 w 2086186"/>
              <a:gd name="connsiteY45" fmla="*/ 347309 h 387949"/>
              <a:gd name="connsiteX46" fmla="*/ 975360 w 2086186"/>
              <a:gd name="connsiteY46" fmla="*/ 367629 h 387949"/>
              <a:gd name="connsiteX47" fmla="*/ 988906 w 2086186"/>
              <a:gd name="connsiteY47" fmla="*/ 387949 h 387949"/>
              <a:gd name="connsiteX48" fmla="*/ 1009226 w 2086186"/>
              <a:gd name="connsiteY48" fmla="*/ 320216 h 387949"/>
              <a:gd name="connsiteX49" fmla="*/ 1016000 w 2086186"/>
              <a:gd name="connsiteY49" fmla="*/ 266029 h 387949"/>
              <a:gd name="connsiteX50" fmla="*/ 1029546 w 2086186"/>
              <a:gd name="connsiteY50" fmla="*/ 1869 h 387949"/>
              <a:gd name="connsiteX51" fmla="*/ 1036320 w 2086186"/>
              <a:gd name="connsiteY51" fmla="*/ 28963 h 387949"/>
              <a:gd name="connsiteX52" fmla="*/ 1049866 w 2086186"/>
              <a:gd name="connsiteY52" fmla="*/ 49283 h 387949"/>
              <a:gd name="connsiteX53" fmla="*/ 1056640 w 2086186"/>
              <a:gd name="connsiteY53" fmla="*/ 110243 h 387949"/>
              <a:gd name="connsiteX54" fmla="*/ 1070186 w 2086186"/>
              <a:gd name="connsiteY54" fmla="*/ 171203 h 387949"/>
              <a:gd name="connsiteX55" fmla="*/ 1076960 w 2086186"/>
              <a:gd name="connsiteY55" fmla="*/ 205069 h 387949"/>
              <a:gd name="connsiteX56" fmla="*/ 1097280 w 2086186"/>
              <a:gd name="connsiteY56" fmla="*/ 272803 h 387949"/>
              <a:gd name="connsiteX57" fmla="*/ 1110826 w 2086186"/>
              <a:gd name="connsiteY57" fmla="*/ 306669 h 387949"/>
              <a:gd name="connsiteX58" fmla="*/ 1117600 w 2086186"/>
              <a:gd name="connsiteY58" fmla="*/ 354083 h 387949"/>
              <a:gd name="connsiteX59" fmla="*/ 1151466 w 2086186"/>
              <a:gd name="connsiteY59" fmla="*/ 367629 h 387949"/>
              <a:gd name="connsiteX60" fmla="*/ 1463040 w 2086186"/>
              <a:gd name="connsiteY60" fmla="*/ 360856 h 387949"/>
              <a:gd name="connsiteX61" fmla="*/ 1483360 w 2086186"/>
              <a:gd name="connsiteY61" fmla="*/ 347309 h 387949"/>
              <a:gd name="connsiteX62" fmla="*/ 1503680 w 2086186"/>
              <a:gd name="connsiteY62" fmla="*/ 266029 h 387949"/>
              <a:gd name="connsiteX63" fmla="*/ 1517226 w 2086186"/>
              <a:gd name="connsiteY63" fmla="*/ 306669 h 387949"/>
              <a:gd name="connsiteX64" fmla="*/ 1524000 w 2086186"/>
              <a:gd name="connsiteY64" fmla="*/ 279576 h 387949"/>
              <a:gd name="connsiteX65" fmla="*/ 1537546 w 2086186"/>
              <a:gd name="connsiteY65" fmla="*/ 259256 h 387949"/>
              <a:gd name="connsiteX66" fmla="*/ 1557866 w 2086186"/>
              <a:gd name="connsiteY66" fmla="*/ 225389 h 387949"/>
              <a:gd name="connsiteX67" fmla="*/ 1564640 w 2086186"/>
              <a:gd name="connsiteY67" fmla="*/ 205069 h 387949"/>
              <a:gd name="connsiteX68" fmla="*/ 1584960 w 2086186"/>
              <a:gd name="connsiteY68" fmla="*/ 198296 h 387949"/>
              <a:gd name="connsiteX69" fmla="*/ 1605280 w 2086186"/>
              <a:gd name="connsiteY69" fmla="*/ 205069 h 387949"/>
              <a:gd name="connsiteX70" fmla="*/ 1625600 w 2086186"/>
              <a:gd name="connsiteY70" fmla="*/ 225389 h 387949"/>
              <a:gd name="connsiteX71" fmla="*/ 1666240 w 2086186"/>
              <a:gd name="connsiteY71" fmla="*/ 272803 h 387949"/>
              <a:gd name="connsiteX72" fmla="*/ 1706880 w 2086186"/>
              <a:gd name="connsiteY72" fmla="*/ 293123 h 387949"/>
              <a:gd name="connsiteX73" fmla="*/ 1727200 w 2086186"/>
              <a:gd name="connsiteY73" fmla="*/ 306669 h 387949"/>
              <a:gd name="connsiteX74" fmla="*/ 1767840 w 2086186"/>
              <a:gd name="connsiteY74" fmla="*/ 299896 h 387949"/>
              <a:gd name="connsiteX75" fmla="*/ 1788160 w 2086186"/>
              <a:gd name="connsiteY75" fmla="*/ 286349 h 387949"/>
              <a:gd name="connsiteX76" fmla="*/ 1808480 w 2086186"/>
              <a:gd name="connsiteY76" fmla="*/ 293123 h 387949"/>
              <a:gd name="connsiteX77" fmla="*/ 1923626 w 2086186"/>
              <a:gd name="connsiteY77" fmla="*/ 367629 h 387949"/>
              <a:gd name="connsiteX78" fmla="*/ 2052320 w 2086186"/>
              <a:gd name="connsiteY78" fmla="*/ 360856 h 387949"/>
              <a:gd name="connsiteX79" fmla="*/ 2072640 w 2086186"/>
              <a:gd name="connsiteY79" fmla="*/ 347309 h 387949"/>
              <a:gd name="connsiteX80" fmla="*/ 2086186 w 2086186"/>
              <a:gd name="connsiteY80" fmla="*/ 347309 h 38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086186" h="387949">
                <a:moveTo>
                  <a:pt x="0" y="266029"/>
                </a:moveTo>
                <a:cubicBezTo>
                  <a:pt x="13547" y="259256"/>
                  <a:pt x="26800" y="251860"/>
                  <a:pt x="40640" y="245709"/>
                </a:cubicBezTo>
                <a:cubicBezTo>
                  <a:pt x="47164" y="242809"/>
                  <a:pt x="55019" y="242896"/>
                  <a:pt x="60960" y="238936"/>
                </a:cubicBezTo>
                <a:cubicBezTo>
                  <a:pt x="68930" y="233623"/>
                  <a:pt x="73617" y="224363"/>
                  <a:pt x="81280" y="218616"/>
                </a:cubicBezTo>
                <a:cubicBezTo>
                  <a:pt x="91812" y="210717"/>
                  <a:pt x="104614" y="206195"/>
                  <a:pt x="115146" y="198296"/>
                </a:cubicBezTo>
                <a:cubicBezTo>
                  <a:pt x="122809" y="192549"/>
                  <a:pt x="128107" y="184108"/>
                  <a:pt x="135466" y="177976"/>
                </a:cubicBezTo>
                <a:cubicBezTo>
                  <a:pt x="141720" y="172764"/>
                  <a:pt x="149013" y="168945"/>
                  <a:pt x="155786" y="164429"/>
                </a:cubicBezTo>
                <a:cubicBezTo>
                  <a:pt x="161688" y="188035"/>
                  <a:pt x="173576" y="238526"/>
                  <a:pt x="182880" y="252483"/>
                </a:cubicBezTo>
                <a:cubicBezTo>
                  <a:pt x="187395" y="259256"/>
                  <a:pt x="190670" y="267047"/>
                  <a:pt x="196426" y="272803"/>
                </a:cubicBezTo>
                <a:cubicBezTo>
                  <a:pt x="202182" y="278559"/>
                  <a:pt x="210492" y="281138"/>
                  <a:pt x="216746" y="286349"/>
                </a:cubicBezTo>
                <a:cubicBezTo>
                  <a:pt x="224105" y="292481"/>
                  <a:pt x="230293" y="299896"/>
                  <a:pt x="237066" y="306669"/>
                </a:cubicBezTo>
                <a:cubicBezTo>
                  <a:pt x="248589" y="341235"/>
                  <a:pt x="242306" y="342580"/>
                  <a:pt x="284480" y="286349"/>
                </a:cubicBezTo>
                <a:cubicBezTo>
                  <a:pt x="289086" y="280207"/>
                  <a:pt x="313392" y="248845"/>
                  <a:pt x="318346" y="238936"/>
                </a:cubicBezTo>
                <a:cubicBezTo>
                  <a:pt x="321539" y="232550"/>
                  <a:pt x="321927" y="225002"/>
                  <a:pt x="325120" y="218616"/>
                </a:cubicBezTo>
                <a:cubicBezTo>
                  <a:pt x="328761" y="211335"/>
                  <a:pt x="335025" y="205577"/>
                  <a:pt x="338666" y="198296"/>
                </a:cubicBezTo>
                <a:cubicBezTo>
                  <a:pt x="366709" y="142211"/>
                  <a:pt x="320166" y="215889"/>
                  <a:pt x="358986" y="157656"/>
                </a:cubicBezTo>
                <a:cubicBezTo>
                  <a:pt x="365759" y="166687"/>
                  <a:pt x="370634" y="177522"/>
                  <a:pt x="379306" y="184749"/>
                </a:cubicBezTo>
                <a:cubicBezTo>
                  <a:pt x="384791" y="189320"/>
                  <a:pt x="394577" y="186474"/>
                  <a:pt x="399626" y="191523"/>
                </a:cubicBezTo>
                <a:cubicBezTo>
                  <a:pt x="408935" y="200832"/>
                  <a:pt x="414058" y="213614"/>
                  <a:pt x="419946" y="225389"/>
                </a:cubicBezTo>
                <a:cubicBezTo>
                  <a:pt x="423139" y="231775"/>
                  <a:pt x="421671" y="240660"/>
                  <a:pt x="426720" y="245709"/>
                </a:cubicBezTo>
                <a:cubicBezTo>
                  <a:pt x="436029" y="255018"/>
                  <a:pt x="449297" y="259256"/>
                  <a:pt x="460586" y="266029"/>
                </a:cubicBezTo>
                <a:cubicBezTo>
                  <a:pt x="475037" y="309378"/>
                  <a:pt x="455168" y="267835"/>
                  <a:pt x="487680" y="293123"/>
                </a:cubicBezTo>
                <a:cubicBezTo>
                  <a:pt x="502802" y="304885"/>
                  <a:pt x="517693" y="317822"/>
                  <a:pt x="528320" y="333763"/>
                </a:cubicBezTo>
                <a:cubicBezTo>
                  <a:pt x="532835" y="340536"/>
                  <a:pt x="536110" y="348327"/>
                  <a:pt x="541866" y="354083"/>
                </a:cubicBezTo>
                <a:cubicBezTo>
                  <a:pt x="547622" y="359839"/>
                  <a:pt x="555413" y="363114"/>
                  <a:pt x="562186" y="367629"/>
                </a:cubicBezTo>
                <a:cubicBezTo>
                  <a:pt x="575733" y="345051"/>
                  <a:pt x="590343" y="323079"/>
                  <a:pt x="602826" y="299896"/>
                </a:cubicBezTo>
                <a:cubicBezTo>
                  <a:pt x="606211" y="293610"/>
                  <a:pt x="606407" y="285962"/>
                  <a:pt x="609600" y="279576"/>
                </a:cubicBezTo>
                <a:cubicBezTo>
                  <a:pt x="613241" y="272295"/>
                  <a:pt x="619505" y="266537"/>
                  <a:pt x="623146" y="259256"/>
                </a:cubicBezTo>
                <a:cubicBezTo>
                  <a:pt x="626339" y="252870"/>
                  <a:pt x="626727" y="245322"/>
                  <a:pt x="629920" y="238936"/>
                </a:cubicBezTo>
                <a:cubicBezTo>
                  <a:pt x="633561" y="231655"/>
                  <a:pt x="639825" y="225897"/>
                  <a:pt x="643466" y="218616"/>
                </a:cubicBezTo>
                <a:cubicBezTo>
                  <a:pt x="646659" y="212230"/>
                  <a:pt x="647733" y="204981"/>
                  <a:pt x="650240" y="198296"/>
                </a:cubicBezTo>
                <a:cubicBezTo>
                  <a:pt x="654509" y="186912"/>
                  <a:pt x="659271" y="175718"/>
                  <a:pt x="663786" y="164429"/>
                </a:cubicBezTo>
                <a:cubicBezTo>
                  <a:pt x="670559" y="171202"/>
                  <a:pt x="678792" y="176779"/>
                  <a:pt x="684106" y="184749"/>
                </a:cubicBezTo>
                <a:cubicBezTo>
                  <a:pt x="724838" y="245845"/>
                  <a:pt x="651138" y="161442"/>
                  <a:pt x="704426" y="225389"/>
                </a:cubicBezTo>
                <a:cubicBezTo>
                  <a:pt x="710558" y="232748"/>
                  <a:pt x="719433" y="237739"/>
                  <a:pt x="724746" y="245709"/>
                </a:cubicBezTo>
                <a:cubicBezTo>
                  <a:pt x="733147" y="258311"/>
                  <a:pt x="739441" y="272287"/>
                  <a:pt x="745066" y="286349"/>
                </a:cubicBezTo>
                <a:cubicBezTo>
                  <a:pt x="751244" y="301795"/>
                  <a:pt x="748924" y="322788"/>
                  <a:pt x="765386" y="333763"/>
                </a:cubicBezTo>
                <a:cubicBezTo>
                  <a:pt x="773132" y="338927"/>
                  <a:pt x="783449" y="338278"/>
                  <a:pt x="792480" y="340536"/>
                </a:cubicBezTo>
                <a:cubicBezTo>
                  <a:pt x="803769" y="329247"/>
                  <a:pt x="813574" y="316248"/>
                  <a:pt x="826346" y="306669"/>
                </a:cubicBezTo>
                <a:cubicBezTo>
                  <a:pt x="832058" y="302385"/>
                  <a:pt x="841617" y="304944"/>
                  <a:pt x="846666" y="299896"/>
                </a:cubicBezTo>
                <a:cubicBezTo>
                  <a:pt x="851715" y="294847"/>
                  <a:pt x="850247" y="285962"/>
                  <a:pt x="853440" y="279576"/>
                </a:cubicBezTo>
                <a:cubicBezTo>
                  <a:pt x="857081" y="272295"/>
                  <a:pt x="862471" y="266029"/>
                  <a:pt x="866986" y="259256"/>
                </a:cubicBezTo>
                <a:cubicBezTo>
                  <a:pt x="925114" y="288320"/>
                  <a:pt x="869330" y="254827"/>
                  <a:pt x="907626" y="293123"/>
                </a:cubicBezTo>
                <a:cubicBezTo>
                  <a:pt x="913382" y="298879"/>
                  <a:pt x="921692" y="301458"/>
                  <a:pt x="927946" y="306669"/>
                </a:cubicBezTo>
                <a:cubicBezTo>
                  <a:pt x="935305" y="312801"/>
                  <a:pt x="941493" y="320216"/>
                  <a:pt x="948266" y="326989"/>
                </a:cubicBezTo>
                <a:cubicBezTo>
                  <a:pt x="950524" y="333762"/>
                  <a:pt x="951079" y="341368"/>
                  <a:pt x="955040" y="347309"/>
                </a:cubicBezTo>
                <a:cubicBezTo>
                  <a:pt x="960354" y="355279"/>
                  <a:pt x="969228" y="360270"/>
                  <a:pt x="975360" y="367629"/>
                </a:cubicBezTo>
                <a:cubicBezTo>
                  <a:pt x="980571" y="373883"/>
                  <a:pt x="984391" y="381176"/>
                  <a:pt x="988906" y="387949"/>
                </a:cubicBezTo>
                <a:cubicBezTo>
                  <a:pt x="995827" y="367187"/>
                  <a:pt x="1005346" y="339615"/>
                  <a:pt x="1009226" y="320216"/>
                </a:cubicBezTo>
                <a:cubicBezTo>
                  <a:pt x="1012796" y="302367"/>
                  <a:pt x="1013742" y="284091"/>
                  <a:pt x="1016000" y="266029"/>
                </a:cubicBezTo>
                <a:cubicBezTo>
                  <a:pt x="1020515" y="177976"/>
                  <a:pt x="1022016" y="89716"/>
                  <a:pt x="1029546" y="1869"/>
                </a:cubicBezTo>
                <a:cubicBezTo>
                  <a:pt x="1030341" y="-7406"/>
                  <a:pt x="1032653" y="20406"/>
                  <a:pt x="1036320" y="28963"/>
                </a:cubicBezTo>
                <a:cubicBezTo>
                  <a:pt x="1039527" y="36445"/>
                  <a:pt x="1045351" y="42510"/>
                  <a:pt x="1049866" y="49283"/>
                </a:cubicBezTo>
                <a:cubicBezTo>
                  <a:pt x="1052124" y="69603"/>
                  <a:pt x="1053279" y="90076"/>
                  <a:pt x="1056640" y="110243"/>
                </a:cubicBezTo>
                <a:cubicBezTo>
                  <a:pt x="1060062" y="130775"/>
                  <a:pt x="1065824" y="150849"/>
                  <a:pt x="1070186" y="171203"/>
                </a:cubicBezTo>
                <a:cubicBezTo>
                  <a:pt x="1072598" y="182460"/>
                  <a:pt x="1074168" y="193900"/>
                  <a:pt x="1076960" y="205069"/>
                </a:cubicBezTo>
                <a:cubicBezTo>
                  <a:pt x="1079770" y="216308"/>
                  <a:pt x="1090823" y="255585"/>
                  <a:pt x="1097280" y="272803"/>
                </a:cubicBezTo>
                <a:cubicBezTo>
                  <a:pt x="1101549" y="284187"/>
                  <a:pt x="1106311" y="295380"/>
                  <a:pt x="1110826" y="306669"/>
                </a:cubicBezTo>
                <a:cubicBezTo>
                  <a:pt x="1113084" y="322474"/>
                  <a:pt x="1108744" y="340799"/>
                  <a:pt x="1117600" y="354083"/>
                </a:cubicBezTo>
                <a:cubicBezTo>
                  <a:pt x="1124344" y="364199"/>
                  <a:pt x="1139310" y="367391"/>
                  <a:pt x="1151466" y="367629"/>
                </a:cubicBezTo>
                <a:lnTo>
                  <a:pt x="1463040" y="360856"/>
                </a:lnTo>
                <a:cubicBezTo>
                  <a:pt x="1469813" y="356340"/>
                  <a:pt x="1479407" y="354425"/>
                  <a:pt x="1483360" y="347309"/>
                </a:cubicBezTo>
                <a:cubicBezTo>
                  <a:pt x="1491190" y="333214"/>
                  <a:pt x="1499901" y="284923"/>
                  <a:pt x="1503680" y="266029"/>
                </a:cubicBezTo>
                <a:cubicBezTo>
                  <a:pt x="1508195" y="279576"/>
                  <a:pt x="1505345" y="298748"/>
                  <a:pt x="1517226" y="306669"/>
                </a:cubicBezTo>
                <a:cubicBezTo>
                  <a:pt x="1524971" y="311833"/>
                  <a:pt x="1520333" y="288132"/>
                  <a:pt x="1524000" y="279576"/>
                </a:cubicBezTo>
                <a:cubicBezTo>
                  <a:pt x="1527207" y="272094"/>
                  <a:pt x="1533232" y="266159"/>
                  <a:pt x="1537546" y="259256"/>
                </a:cubicBezTo>
                <a:cubicBezTo>
                  <a:pt x="1544523" y="248092"/>
                  <a:pt x="1551978" y="237164"/>
                  <a:pt x="1557866" y="225389"/>
                </a:cubicBezTo>
                <a:cubicBezTo>
                  <a:pt x="1561059" y="219003"/>
                  <a:pt x="1559591" y="210118"/>
                  <a:pt x="1564640" y="205069"/>
                </a:cubicBezTo>
                <a:cubicBezTo>
                  <a:pt x="1569689" y="200021"/>
                  <a:pt x="1578187" y="200554"/>
                  <a:pt x="1584960" y="198296"/>
                </a:cubicBezTo>
                <a:cubicBezTo>
                  <a:pt x="1591733" y="200554"/>
                  <a:pt x="1599339" y="201109"/>
                  <a:pt x="1605280" y="205069"/>
                </a:cubicBezTo>
                <a:cubicBezTo>
                  <a:pt x="1613250" y="210382"/>
                  <a:pt x="1619192" y="218269"/>
                  <a:pt x="1625600" y="225389"/>
                </a:cubicBezTo>
                <a:cubicBezTo>
                  <a:pt x="1639525" y="240861"/>
                  <a:pt x="1651521" y="258084"/>
                  <a:pt x="1666240" y="272803"/>
                </a:cubicBezTo>
                <a:cubicBezTo>
                  <a:pt x="1685647" y="292210"/>
                  <a:pt x="1684848" y="282107"/>
                  <a:pt x="1706880" y="293123"/>
                </a:cubicBezTo>
                <a:cubicBezTo>
                  <a:pt x="1714161" y="296764"/>
                  <a:pt x="1720427" y="302154"/>
                  <a:pt x="1727200" y="306669"/>
                </a:cubicBezTo>
                <a:cubicBezTo>
                  <a:pt x="1740747" y="304411"/>
                  <a:pt x="1754811" y="304239"/>
                  <a:pt x="1767840" y="299896"/>
                </a:cubicBezTo>
                <a:cubicBezTo>
                  <a:pt x="1775563" y="297322"/>
                  <a:pt x="1780130" y="287687"/>
                  <a:pt x="1788160" y="286349"/>
                </a:cubicBezTo>
                <a:cubicBezTo>
                  <a:pt x="1795203" y="285175"/>
                  <a:pt x="1802326" y="289503"/>
                  <a:pt x="1808480" y="293123"/>
                </a:cubicBezTo>
                <a:cubicBezTo>
                  <a:pt x="1839313" y="311261"/>
                  <a:pt x="1887386" y="343470"/>
                  <a:pt x="1923626" y="367629"/>
                </a:cubicBezTo>
                <a:cubicBezTo>
                  <a:pt x="1966524" y="365371"/>
                  <a:pt x="2009757" y="366660"/>
                  <a:pt x="2052320" y="360856"/>
                </a:cubicBezTo>
                <a:cubicBezTo>
                  <a:pt x="2060386" y="359756"/>
                  <a:pt x="2065082" y="350332"/>
                  <a:pt x="2072640" y="347309"/>
                </a:cubicBezTo>
                <a:cubicBezTo>
                  <a:pt x="2076832" y="345632"/>
                  <a:pt x="2081671" y="347309"/>
                  <a:pt x="2086186" y="347309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>
            <a:off x="2910324" y="2607778"/>
            <a:ext cx="270638" cy="372178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blipFill rotWithShape="0">
                <a:blip r:embed="rId6"/>
                <a:stretch>
                  <a:fillRect r="-561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 Callout 2 29"/>
          <p:cNvSpPr/>
          <p:nvPr/>
        </p:nvSpPr>
        <p:spPr>
          <a:xfrm>
            <a:off x="3881801" y="2866317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LoRa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1" name="Snip Diagonal Corner Rectangle 30"/>
          <p:cNvSpPr/>
          <p:nvPr/>
        </p:nvSpPr>
        <p:spPr>
          <a:xfrm>
            <a:off x="1207849" y="1206806"/>
            <a:ext cx="7119722" cy="3684814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SNR is key measure in wireless </a:t>
            </a:r>
            <a:r>
              <a:rPr lang="en-US" dirty="0" smtClean="0">
                <a:solidFill>
                  <a:srgbClr val="FFFF00"/>
                </a:solidFill>
              </a:rPr>
              <a:t>network.</a:t>
            </a:r>
          </a:p>
          <a:p>
            <a:pPr algn="ctr"/>
            <a:endParaRPr lang="fa-I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In LoRa </a:t>
            </a:r>
            <a:r>
              <a:rPr lang="en-US" dirty="0">
                <a:solidFill>
                  <a:schemeClr val="tx1"/>
                </a:solidFill>
              </a:rPr>
              <a:t>network </a:t>
            </a:r>
            <a:r>
              <a:rPr lang="en-US" dirty="0" smtClean="0">
                <a:solidFill>
                  <a:schemeClr val="tx1"/>
                </a:solidFill>
              </a:rPr>
              <a:t>SNR </a:t>
            </a:r>
            <a:r>
              <a:rPr lang="en-US" dirty="0">
                <a:solidFill>
                  <a:schemeClr val="tx1"/>
                </a:solidFill>
              </a:rPr>
              <a:t>include </a:t>
            </a:r>
            <a:r>
              <a:rPr lang="en-US" dirty="0" smtClean="0">
                <a:solidFill>
                  <a:schemeClr val="tx1"/>
                </a:solidFill>
              </a:rPr>
              <a:t>Noise</a:t>
            </a:r>
            <a:r>
              <a:rPr lang="en-US" dirty="0">
                <a:solidFill>
                  <a:schemeClr val="tx1"/>
                </a:solidFill>
              </a:rPr>
              <a:t>, SF, BW, TP, CR, </a:t>
            </a:r>
            <a:r>
              <a:rPr lang="en-US" dirty="0" smtClean="0">
                <a:solidFill>
                  <a:schemeClr val="tx1"/>
                </a:solidFill>
              </a:rPr>
              <a:t>Interference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58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Agenda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77" name="Google Shape;377;p28"/>
          <p:cNvGrpSpPr/>
          <p:nvPr/>
        </p:nvGrpSpPr>
        <p:grpSpPr>
          <a:xfrm>
            <a:off x="2549819" y="1646904"/>
            <a:ext cx="1688747" cy="3284124"/>
            <a:chOff x="5632317" y="1189775"/>
            <a:chExt cx="3540456" cy="3284124"/>
          </a:xfrm>
        </p:grpSpPr>
        <p:sp>
          <p:nvSpPr>
            <p:cNvPr id="378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3- LoRaWAN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Network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79" name="Google Shape;379;p28"/>
            <p:cNvSpPr txBox="1"/>
            <p:nvPr/>
          </p:nvSpPr>
          <p:spPr>
            <a:xfrm>
              <a:off x="6156136" y="1858199"/>
              <a:ext cx="3016637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Protocol stack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LoRaWAN architrcture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End to End communication</a:t>
              </a: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0" name="Google Shape;380;p28"/>
          <p:cNvGrpSpPr/>
          <p:nvPr/>
        </p:nvGrpSpPr>
        <p:grpSpPr>
          <a:xfrm>
            <a:off x="0" y="1647189"/>
            <a:ext cx="1467445" cy="3345329"/>
            <a:chOff x="-40770" y="1189989"/>
            <a:chExt cx="2208237" cy="3345329"/>
          </a:xfrm>
        </p:grpSpPr>
        <p:sp>
          <p:nvSpPr>
            <p:cNvPr id="381" name="Google Shape;381;p28"/>
            <p:cNvSpPr/>
            <p:nvPr/>
          </p:nvSpPr>
          <p:spPr>
            <a:xfrm>
              <a:off x="0" y="1189989"/>
              <a:ext cx="2167467" cy="6690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1- Big concept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2" name="Google Shape;382;p28"/>
            <p:cNvSpPr txBox="1"/>
            <p:nvPr/>
          </p:nvSpPr>
          <p:spPr>
            <a:xfrm>
              <a:off x="-40770" y="1919618"/>
              <a:ext cx="215222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IoT definition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IoT a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rchitecture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Technical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research challenges</a:t>
              </a: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3" name="Google Shape;383;p28"/>
          <p:cNvGrpSpPr/>
          <p:nvPr/>
        </p:nvGrpSpPr>
        <p:grpSpPr>
          <a:xfrm>
            <a:off x="1059256" y="1646904"/>
            <a:ext cx="1982297" cy="3317876"/>
            <a:chOff x="2596881" y="1189775"/>
            <a:chExt cx="4024995" cy="3317876"/>
          </a:xfrm>
          <a:solidFill>
            <a:srgbClr val="24D8A0"/>
          </a:solidFill>
        </p:grpSpPr>
        <p:sp>
          <p:nvSpPr>
            <p:cNvPr id="384" name="Google Shape;384;p28"/>
            <p:cNvSpPr/>
            <p:nvPr/>
          </p:nvSpPr>
          <p:spPr>
            <a:xfrm>
              <a:off x="2596881" y="1189775"/>
              <a:ext cx="3706868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2-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Communication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technologies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5" name="Google Shape;385;p28"/>
            <p:cNvSpPr txBox="1"/>
            <p:nvPr/>
          </p:nvSpPr>
          <p:spPr>
            <a:xfrm>
              <a:off x="2995312" y="1891951"/>
              <a:ext cx="36265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Defination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Communication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technologies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Long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Range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criteria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Compare Long Rage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technologies 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4" name="Google Shape;377;p28"/>
          <p:cNvGrpSpPr/>
          <p:nvPr/>
        </p:nvGrpSpPr>
        <p:grpSpPr>
          <a:xfrm>
            <a:off x="3788564" y="1646904"/>
            <a:ext cx="1620794" cy="3284700"/>
            <a:chOff x="5632317" y="1189775"/>
            <a:chExt cx="3305700" cy="3284700"/>
          </a:xfrm>
        </p:grpSpPr>
        <p:sp>
          <p:nvSpPr>
            <p:cNvPr id="15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4- CSS modulation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6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Chrip signal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Spread factor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Symbol rate</a:t>
              </a:r>
              <a:endParaRPr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7" name="Google Shape;377;p28"/>
          <p:cNvGrpSpPr/>
          <p:nvPr/>
        </p:nvGrpSpPr>
        <p:grpSpPr>
          <a:xfrm>
            <a:off x="5027744" y="1646904"/>
            <a:ext cx="1649529" cy="3284124"/>
            <a:chOff x="5552410" y="1189775"/>
            <a:chExt cx="3385607" cy="328412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8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5- RF Factor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9" name="Google Shape;379;p28"/>
            <p:cNvSpPr txBox="1"/>
            <p:nvPr/>
          </p:nvSpPr>
          <p:spPr>
            <a:xfrm>
              <a:off x="5552410" y="1858199"/>
              <a:ext cx="33080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Link budget </a:t>
              </a: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Receiving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sensitivity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SNR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-US"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daily packets on LoRaWAN</a:t>
              </a: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0" name="Google Shape;377;p28"/>
          <p:cNvGrpSpPr/>
          <p:nvPr/>
        </p:nvGrpSpPr>
        <p:grpSpPr>
          <a:xfrm>
            <a:off x="6335872" y="1646904"/>
            <a:ext cx="1627470" cy="3284700"/>
            <a:chOff x="5619825" y="1189775"/>
            <a:chExt cx="3305700" cy="3284700"/>
          </a:xfrm>
        </p:grpSpPr>
        <p:sp>
          <p:nvSpPr>
            <p:cNvPr id="21" name="Google Shape;378;p28"/>
            <p:cNvSpPr/>
            <p:nvPr/>
          </p:nvSpPr>
          <p:spPr>
            <a:xfrm>
              <a:off x="5619825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6- ALOHA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2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Defination ALOHA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Analysis ALOHA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3" name="Google Shape;377;p28"/>
          <p:cNvGrpSpPr/>
          <p:nvPr/>
        </p:nvGrpSpPr>
        <p:grpSpPr>
          <a:xfrm>
            <a:off x="7487006" y="1646904"/>
            <a:ext cx="1621350" cy="3284700"/>
            <a:chOff x="5332178" y="1189775"/>
            <a:chExt cx="3605839" cy="3284700"/>
          </a:xfrm>
        </p:grpSpPr>
        <p:sp>
          <p:nvSpPr>
            <p:cNvPr id="24" name="Google Shape;378;p28"/>
            <p:cNvSpPr/>
            <p:nvPr/>
          </p:nvSpPr>
          <p:spPr>
            <a:xfrm>
              <a:off x="5332178" y="1189775"/>
              <a:ext cx="3605839" cy="669000"/>
            </a:xfrm>
            <a:prstGeom prst="chevron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05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7</a:t>
              </a:r>
              <a:r>
                <a:rPr lang="en-US" sz="105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- LoRaWAN performance</a:t>
              </a:r>
              <a:endParaRPr sz="105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5" name="Google Shape;379;p28"/>
            <p:cNvSpPr txBox="1"/>
            <p:nvPr/>
          </p:nvSpPr>
          <p:spPr>
            <a:xfrm>
              <a:off x="5797680" y="1858775"/>
              <a:ext cx="3016635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throughput</a:t>
              </a:r>
            </a:p>
            <a:p>
              <a:pPr lvl="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Number</a:t>
              </a: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9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Signal-to-Noise Ratio (SNR)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is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ratio between the received power signal and the noise floor power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level.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67" y="2038773"/>
            <a:ext cx="6450528" cy="215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blipFill rotWithShape="0">
                <a:blip r:embed="rId3"/>
                <a:stretch>
                  <a:fillRect l="-3704" t="-138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blipFill rotWithShape="0">
                <a:blip r:embed="rId4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55663" y="1867798"/>
                <a:ext cx="226044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663" y="1867798"/>
                <a:ext cx="2260447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2695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95993" y="4462406"/>
                <a:ext cx="24225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93" y="4462406"/>
                <a:ext cx="2422586" cy="246221"/>
              </a:xfrm>
              <a:prstGeom prst="rect">
                <a:avLst/>
              </a:prstGeom>
              <a:blipFill rotWithShape="0">
                <a:blip r:embed="rId6"/>
                <a:stretch>
                  <a:fillRect l="-1008" r="-2519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blipFill rotWithShape="0">
                <a:blip r:embed="rId7"/>
                <a:stretch>
                  <a:fillRect l="-303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71060" y="2845281"/>
                <a:ext cx="14133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060" y="2845281"/>
                <a:ext cx="1413336" cy="246221"/>
              </a:xfrm>
              <a:prstGeom prst="rect">
                <a:avLst/>
              </a:prstGeom>
              <a:blipFill rotWithShape="0">
                <a:blip r:embed="rId8"/>
                <a:stretch>
                  <a:fillRect l="-258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71060" y="3181559"/>
                <a:ext cx="1338828" cy="4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060" y="3181559"/>
                <a:ext cx="1338828" cy="404470"/>
              </a:xfrm>
              <a:prstGeom prst="rect">
                <a:avLst/>
              </a:prstGeom>
              <a:blipFill rotWithShape="0">
                <a:blip r:embed="rId9"/>
                <a:stretch>
                  <a:fillRect l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𝐴𝑐𝑐𝑢𝑟𝑎𝑡𝑒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𝑐𝑎𝑙𝑐𝑢𝑙𝑎𝑡𝑖𝑜𝑛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: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584" t="-25714" r="-3618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𝐶𝑎𝑙𝑐𝑢𝑙𝑎𝑡𝑒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743" r="-18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61207" y="2957036"/>
                <a:ext cx="1458989" cy="433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2957036"/>
                <a:ext cx="1458989" cy="43332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453538" y="3869004"/>
                <a:ext cx="1834220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3869004"/>
                <a:ext cx="1834220" cy="403316"/>
              </a:xfrm>
              <a:prstGeom prst="rect">
                <a:avLst/>
              </a:prstGeom>
              <a:blipFill rotWithShape="0">
                <a:blip r:embed="rId14"/>
                <a:stretch>
                  <a:fillRect l="-1661" t="-1515" r="-997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37103" y="3703682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103" y="3703682"/>
                <a:ext cx="681019" cy="92333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blipFill rotWithShape="0">
                <a:blip r:embed="rId16"/>
                <a:stretch>
                  <a:fillRect l="-2155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007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blipFill rotWithShape="0">
                <a:blip r:embed="rId17"/>
                <a:stretch>
                  <a:fillRect l="-673" t="-1754" r="-67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nip Diagonal Corner Rectangle 22"/>
          <p:cNvSpPr/>
          <p:nvPr/>
        </p:nvSpPr>
        <p:spPr>
          <a:xfrm>
            <a:off x="1201346" y="1153073"/>
            <a:ext cx="7119722" cy="3684814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a-IR" dirty="0">
              <a:solidFill>
                <a:srgbClr val="FFFF00"/>
              </a:solidFill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 values ​​of SNR of LoRa are: -20dB and +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10d</a:t>
            </a:r>
            <a:r>
              <a:rPr lang="en-US" dirty="0" smtClean="0">
                <a:solidFill>
                  <a:schemeClr val="tx1"/>
                </a:solidFill>
                <a:cs typeface="+mj-cs"/>
              </a:rPr>
              <a:t>B.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LoRa can demodulate signals below -7.5dB ~ -20dB below the floor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noRise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317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Duration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the packet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23808" y="1764664"/>
                <a:ext cx="3211286" cy="291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×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𝑠𝑦𝑚𝑏𝑜𝑙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808" y="1764664"/>
                <a:ext cx="3211286" cy="291618"/>
              </a:xfrm>
              <a:prstGeom prst="rect">
                <a:avLst/>
              </a:prstGeom>
              <a:blipFill rotWithShape="0"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88147" y="2173776"/>
                <a:ext cx="986167" cy="371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𝑠𝑦𝑚𝑏𝑜𝑙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2173776"/>
                <a:ext cx="986167" cy="371448"/>
              </a:xfrm>
              <a:prstGeom prst="rect">
                <a:avLst/>
              </a:prstGeom>
              <a:blipFill rotWithShape="0">
                <a:blip r:embed="rId4"/>
                <a:stretch>
                  <a:fillRect l="-3086" t="-1639" r="-185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12731" y="2645801"/>
                <a:ext cx="5742498" cy="507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𝐶𝑒𝑖𝑙</m:t>
                          </m:r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𝑃𝐿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𝐼𝐻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𝐷𝐸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𝐶𝑅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31" y="2645801"/>
                <a:ext cx="5742498" cy="5073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87124" y="3161136"/>
                <a:ext cx="1388212" cy="3154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24" y="3161136"/>
                <a:ext cx="1388212" cy="315407"/>
              </a:xfrm>
              <a:prstGeom prst="rect">
                <a:avLst/>
              </a:prstGeom>
              <a:blipFill rotWithShape="0"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Google Shape;327;p24"/>
          <p:cNvGraphicFramePr/>
          <p:nvPr>
            <p:extLst/>
          </p:nvPr>
        </p:nvGraphicFramePr>
        <p:xfrm>
          <a:off x="6100979" y="1349836"/>
          <a:ext cx="2873828" cy="29869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19247"/>
                <a:gridCol w="2254581"/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Description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Spreading Factor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PL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Payload Length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CRC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the Cyclic Redundancy Check (CRC,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IH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explicit header or not (IH,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Coding Rate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Low Data Rate Optimization (DE, 1 when used 0 when not).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53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2994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time that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Mote has to wait before send the next packet is called </a:t>
            </a:r>
            <a:r>
              <a:rPr lang="en-US" sz="1600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sz="1600" i="1" baseline="-250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off</a:t>
            </a:r>
            <a:endParaRPr lang="en-US" sz="12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28057" y="1770048"/>
                <a:ext cx="3617533" cy="3250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𝐷𝐶𝑦𝑐𝑙𝑒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1770048"/>
                <a:ext cx="3617533" cy="325025"/>
              </a:xfrm>
              <a:prstGeom prst="rect">
                <a:avLst/>
              </a:prstGeom>
              <a:blipFill rotWithShape="0"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267;p19"/>
          <p:cNvSpPr txBox="1">
            <a:spLocks/>
          </p:cNvSpPr>
          <p:nvPr/>
        </p:nvSpPr>
        <p:spPr>
          <a:xfrm>
            <a:off x="1139706" y="2526171"/>
            <a:ext cx="7783626" cy="4020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 we can calculate the maximum daily packets</a:t>
            </a:r>
            <a:endParaRPr lang="en-US" sz="12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𝐷𝑎𝑖𝑙𝑦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𝑆𝑒𝑐𝑜𝑛𝑑𝑠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𝑜𝑓𝑓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  <a:blipFill rotWithShape="0">
                <a:blip r:embed="rId4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95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/>
          </p:nvPr>
        </p:nvGraphicFramePr>
        <p:xfrm>
          <a:off x="1485438" y="2566955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60ms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161ms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213ms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276ms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Google Shape;327;p24"/>
          <p:cNvGraphicFramePr/>
          <p:nvPr>
            <p:extLst/>
          </p:nvPr>
        </p:nvGraphicFramePr>
        <p:xfrm>
          <a:off x="5242274" y="2559302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13061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9657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7394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540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408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316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83855"/>
            <a:ext cx="7786660" cy="9348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calculate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theoretical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i="1" baseline="-250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on-the-air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maximum number of daily packets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variable payload, 8 symbols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preamble, CRC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with a value of 4/5, Implicit Header deactivated, bandwidth of 125 kHz and Low Data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Rate optimization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for high spreading factors (SF11 and SF12).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8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aphicFrame>
        <p:nvGraphicFramePr>
          <p:cNvPr id="4" name="Google Shape;327;p24"/>
          <p:cNvGraphicFramePr/>
          <p:nvPr>
            <p:extLst>
              <p:ext uri="{D42A27DB-BD31-4B8C-83A1-F6EECF244321}">
                <p14:modId xmlns:p14="http://schemas.microsoft.com/office/powerpoint/2010/main" val="74336731"/>
              </p:ext>
            </p:extLst>
          </p:nvPr>
        </p:nvGraphicFramePr>
        <p:xfrm>
          <a:off x="1111029" y="1276076"/>
          <a:ext cx="6984000" cy="3292927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</a:tblGrid>
              <a:tr h="4705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SF 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125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250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500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SNR (dBm)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Range (Km)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7639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5.4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56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-116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-7.5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0.29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1483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495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0.98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247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-20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Google Shape;267;p19"/>
          <p:cNvSpPr txBox="1">
            <a:spLocks/>
          </p:cNvSpPr>
          <p:nvPr/>
        </p:nvSpPr>
        <p:spPr>
          <a:xfrm>
            <a:off x="1111029" y="4591888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Code rate: 4/5    		Payload:10 byte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" name="Snip Diagonal Corner Rectangle 7"/>
          <p:cNvSpPr/>
          <p:nvPr/>
        </p:nvSpPr>
        <p:spPr>
          <a:xfrm>
            <a:off x="1111029" y="1173876"/>
            <a:ext cx="7119722" cy="3684814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a-IR" dirty="0" smtClean="0">
                <a:solidFill>
                  <a:srgbClr val="FFFF00"/>
                </a:solidFill>
              </a:rPr>
              <a:t>انجام شبیه سازی با پایتون و پر کردن جدول و کشیدن نمدار بر حسب سایز پکت ارسالی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14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339023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/>
              <a:t>ALOHA protocol 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6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6280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 dirty="0"/>
          </a:p>
        </p:txBody>
      </p:sp>
      <p:sp>
        <p:nvSpPr>
          <p:cNvPr id="9" name="Rounded Rectangle 8"/>
          <p:cNvSpPr/>
          <p:nvPr/>
        </p:nvSpPr>
        <p:spPr>
          <a:xfrm>
            <a:off x="1611086" y="1457899"/>
            <a:ext cx="899772" cy="49389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Channel Encoder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2594" y="1719157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Google Shape;326;p24"/>
          <p:cNvSpPr txBox="1">
            <a:spLocks/>
          </p:cNvSpPr>
          <p:nvPr/>
        </p:nvSpPr>
        <p:spPr>
          <a:xfrm>
            <a:off x="745671" y="1335592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579915" y="1719157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997314" y="1457899"/>
            <a:ext cx="867115" cy="457987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Modulator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950028" y="2292817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Spreading Generator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6472" y="1328965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40" y="1372509"/>
            <a:ext cx="4336977" cy="128891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385254" y="2740034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517070" y="1288254"/>
            <a:ext cx="10890" cy="1538867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326;p24"/>
          <p:cNvSpPr txBox="1">
            <a:spLocks/>
          </p:cNvSpPr>
          <p:nvPr/>
        </p:nvSpPr>
        <p:spPr>
          <a:xfrm>
            <a:off x="8991475" y="2564384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22" name="Google Shape;326;p24"/>
          <p:cNvSpPr txBox="1">
            <a:spLocks/>
          </p:cNvSpPr>
          <p:nvPr/>
        </p:nvSpPr>
        <p:spPr>
          <a:xfrm>
            <a:off x="4255352" y="1260548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F</a:t>
            </a:r>
            <a:endParaRPr lang="en-US" sz="2000" dirty="0">
              <a:latin typeface="Inria Sans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85" y="1686892"/>
            <a:ext cx="537537" cy="5375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15" y="1453104"/>
            <a:ext cx="1102673" cy="25174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1853866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Direct Access Storage 23"/>
          <p:cNvSpPr/>
          <p:nvPr/>
        </p:nvSpPr>
        <p:spPr>
          <a:xfrm rot="10800000">
            <a:off x="3223579" y="1657237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Google Shape;326;p24"/>
          <p:cNvSpPr txBox="1">
            <a:spLocks/>
          </p:cNvSpPr>
          <p:nvPr/>
        </p:nvSpPr>
        <p:spPr>
          <a:xfrm>
            <a:off x="3988105" y="185219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82574" y="1335592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344552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602278" y="1863001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45120"/>
            <a:ext cx="537537" cy="53753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18" y="2511332"/>
            <a:ext cx="1102673" cy="25174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1822669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Flowchart: Direct Access Storage 35"/>
          <p:cNvSpPr/>
          <p:nvPr/>
        </p:nvSpPr>
        <p:spPr>
          <a:xfrm rot="10800000">
            <a:off x="3192382" y="271546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351377" y="2393820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313355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571081" y="292122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Google Shape;326;p24"/>
          <p:cNvSpPr txBox="1">
            <a:spLocks/>
          </p:cNvSpPr>
          <p:nvPr/>
        </p:nvSpPr>
        <p:spPr>
          <a:xfrm>
            <a:off x="3954586" y="293652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1853866" y="2224429"/>
            <a:ext cx="1338516" cy="602692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852800"/>
            <a:ext cx="537537" cy="537537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1822669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Flowchart: Direct Access Storage 46"/>
          <p:cNvSpPr/>
          <p:nvPr/>
        </p:nvSpPr>
        <p:spPr>
          <a:xfrm rot="10800000">
            <a:off x="3192382" y="382314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313355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571081" y="402890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Google Shape;326;p24"/>
          <p:cNvSpPr txBox="1">
            <a:spLocks/>
          </p:cNvSpPr>
          <p:nvPr/>
        </p:nvSpPr>
        <p:spPr>
          <a:xfrm>
            <a:off x="3954586" y="404420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853866" y="3588345"/>
            <a:ext cx="1252521" cy="346456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Google Shape;326;p24"/>
          <p:cNvSpPr txBox="1">
            <a:spLocks/>
          </p:cNvSpPr>
          <p:nvPr/>
        </p:nvSpPr>
        <p:spPr>
          <a:xfrm>
            <a:off x="1277973" y="4877612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endParaRPr lang="en-US" sz="2800" b="1" dirty="0" smtClean="0">
              <a:latin typeface="Inria Sans" panose="020B0604020202020204" charset="0"/>
            </a:endParaRPr>
          </a:p>
          <a:p>
            <a:endParaRPr lang="en-US" sz="2800" b="1" dirty="0">
              <a:latin typeface="Inria Sans" panose="020B0604020202020204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1822669" y="2482286"/>
            <a:ext cx="1426860" cy="127127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99" y="3782297"/>
            <a:ext cx="1102673" cy="25174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3399048" y="3496454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26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 animBg="1"/>
      <p:bldP spid="15" grpId="0" animBg="1"/>
      <p:bldP spid="16" grpId="0" animBg="1"/>
      <p:bldP spid="21" grpId="0"/>
      <p:bldP spid="22" grpId="0"/>
      <p:bldP spid="24" grpId="0" animBg="1"/>
      <p:bldP spid="29" grpId="0"/>
      <p:bldP spid="27" grpId="0"/>
      <p:bldP spid="32" grpId="0"/>
      <p:bldP spid="36" grpId="0" animBg="1"/>
      <p:bldP spid="37" grpId="0"/>
      <p:bldP spid="39" grpId="0"/>
      <p:bldP spid="42" grpId="0"/>
      <p:bldP spid="47" grpId="0" animBg="1"/>
      <p:bldP spid="49" grpId="0"/>
      <p:bldP spid="50" grpId="0"/>
      <p:bldP spid="53" grpId="0"/>
      <p:bldP spid="5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8" y="888677"/>
            <a:ext cx="7803328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52" name="Google Shape;267;p19"/>
          <p:cNvSpPr txBox="1">
            <a:spLocks/>
          </p:cNvSpPr>
          <p:nvPr/>
        </p:nvSpPr>
        <p:spPr>
          <a:xfrm>
            <a:off x="1207850" y="1434601"/>
            <a:ext cx="7783626" cy="5320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TDMA creates channels by assigning users nonoverlapping time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slots.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 a system with N users, each user can thus use the total bandwidth W, but only a fraction 1/N of the time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1951732"/>
            <a:ext cx="537537" cy="5375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5715" y="2010043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678441"/>
            <a:ext cx="537537" cy="537537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725715" y="273675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405150"/>
            <a:ext cx="537537" cy="53753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725715" y="3463461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073802"/>
            <a:ext cx="537537" cy="537537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725715" y="4132114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837997" y="4704716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Google Shape;326;p24"/>
          <p:cNvSpPr txBox="1">
            <a:spLocks/>
          </p:cNvSpPr>
          <p:nvPr/>
        </p:nvSpPr>
        <p:spPr>
          <a:xfrm>
            <a:off x="6545818" y="4529066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68" name="Google Shape;267;p19"/>
          <p:cNvSpPr txBox="1">
            <a:spLocks/>
          </p:cNvSpPr>
          <p:nvPr/>
        </p:nvSpPr>
        <p:spPr>
          <a:xfrm>
            <a:off x="1981200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981200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Google Shape;267;p19"/>
          <p:cNvSpPr txBox="1">
            <a:spLocks/>
          </p:cNvSpPr>
          <p:nvPr/>
        </p:nvSpPr>
        <p:spPr>
          <a:xfrm>
            <a:off x="2344058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344058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85143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Google Shape;267;p19"/>
          <p:cNvSpPr txBox="1">
            <a:spLocks/>
          </p:cNvSpPr>
          <p:nvPr/>
        </p:nvSpPr>
        <p:spPr>
          <a:xfrm>
            <a:off x="2685143" y="4804104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3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064926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Google Shape;267;p19"/>
          <p:cNvSpPr txBox="1">
            <a:spLocks/>
          </p:cNvSpPr>
          <p:nvPr/>
        </p:nvSpPr>
        <p:spPr>
          <a:xfrm>
            <a:off x="303474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340698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Google Shape;267;p19"/>
          <p:cNvSpPr txBox="1">
            <a:spLocks/>
          </p:cNvSpPr>
          <p:nvPr/>
        </p:nvSpPr>
        <p:spPr>
          <a:xfrm>
            <a:off x="339875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5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054433" y="3399697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Google Shape;267;p19"/>
          <p:cNvSpPr txBox="1">
            <a:spLocks/>
          </p:cNvSpPr>
          <p:nvPr/>
        </p:nvSpPr>
        <p:spPr>
          <a:xfrm>
            <a:off x="3724173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6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0" name="Google Shape;267;p19"/>
          <p:cNvSpPr txBox="1">
            <a:spLocks/>
          </p:cNvSpPr>
          <p:nvPr/>
        </p:nvSpPr>
        <p:spPr>
          <a:xfrm>
            <a:off x="404959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7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1" name="Google Shape;267;p19"/>
          <p:cNvSpPr txBox="1">
            <a:spLocks/>
          </p:cNvSpPr>
          <p:nvPr/>
        </p:nvSpPr>
        <p:spPr>
          <a:xfrm>
            <a:off x="446786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8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2" name="Google Shape;267;p19"/>
          <p:cNvSpPr txBox="1">
            <a:spLocks/>
          </p:cNvSpPr>
          <p:nvPr/>
        </p:nvSpPr>
        <p:spPr>
          <a:xfrm>
            <a:off x="4816205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9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801691" y="206835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Google Shape;267;p19"/>
          <p:cNvSpPr txBox="1">
            <a:spLocks/>
          </p:cNvSpPr>
          <p:nvPr/>
        </p:nvSpPr>
        <p:spPr>
          <a:xfrm>
            <a:off x="518137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10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165810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06895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5886678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Google Shape;267;p19"/>
          <p:cNvSpPr txBox="1">
            <a:spLocks/>
          </p:cNvSpPr>
          <p:nvPr/>
        </p:nvSpPr>
        <p:spPr>
          <a:xfrm>
            <a:off x="555538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90" name="Google Shape;267;p19"/>
          <p:cNvSpPr txBox="1">
            <a:spLocks/>
          </p:cNvSpPr>
          <p:nvPr/>
        </p:nvSpPr>
        <p:spPr>
          <a:xfrm>
            <a:off x="590373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𝑝𝑒𝑓𝑜𝑟𝑚𝑎𝑛𝑐𝑒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blipFill rotWithShape="0">
                <a:blip r:embed="rId4"/>
                <a:stretch>
                  <a:fillRect l="-1786" t="-1754" r="-1276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2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434601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053327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5715" y="2111638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80036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5715" y="2838347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506745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5715" y="3565056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175397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5715" y="4233709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37997" y="4806311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326;p24"/>
          <p:cNvSpPr txBox="1">
            <a:spLocks/>
          </p:cNvSpPr>
          <p:nvPr/>
        </p:nvSpPr>
        <p:spPr>
          <a:xfrm>
            <a:off x="6545818" y="4630661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92351" y="2156142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900248" y="2780036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273488" y="3501292"/>
            <a:ext cx="41797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981200" y="4209747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382381" y="2192672"/>
            <a:ext cx="456232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533299" y="2780036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109030" y="3501292"/>
            <a:ext cx="54670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915548" y="4233709"/>
            <a:ext cx="451118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900248" y="2022430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340698" y="2022429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382381" y="2022428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643631" y="2032405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BIG CONCEPT</a:t>
            </a:r>
            <a:endParaRPr dirty="0"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823924" y="2655065"/>
            <a:ext cx="7263369" cy="8395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</a:pPr>
            <a:r>
              <a:rPr lang="en-US" sz="1800" dirty="0"/>
              <a:t>Let’s start with big concept about "</a:t>
            </a:r>
            <a:r>
              <a:rPr lang="en-US" sz="1800" dirty="0" smtClean="0"/>
              <a:t>Internet </a:t>
            </a:r>
            <a:r>
              <a:rPr lang="en-US" sz="1800" dirty="0"/>
              <a:t>of Thing" and "Long Range Wide Area Network"</a:t>
            </a:r>
            <a:endParaRPr sz="1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5239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270592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9" name="Flowchart: Direct Access Storage 28"/>
          <p:cNvSpPr/>
          <p:nvPr/>
        </p:nvSpPr>
        <p:spPr>
          <a:xfrm rot="10800000">
            <a:off x="3905476" y="3491260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917589" y="3861872"/>
            <a:ext cx="1229846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Google Shape;326;p24"/>
          <p:cNvSpPr txBox="1">
            <a:spLocks/>
          </p:cNvSpPr>
          <p:nvPr/>
        </p:nvSpPr>
        <p:spPr>
          <a:xfrm>
            <a:off x="4695261" y="3683403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39" name="Freeform 38"/>
          <p:cNvSpPr/>
          <p:nvPr/>
        </p:nvSpPr>
        <p:spPr>
          <a:xfrm rot="16200000">
            <a:off x="1299709" y="3766397"/>
            <a:ext cx="468506" cy="197186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PHY</a:t>
            </a:r>
            <a:endParaRPr lang="en-US" sz="900" b="1" kern="1200" dirty="0">
              <a:cs typeface="B Nazanin" pitchFamily="2" charset="-78"/>
            </a:endParaRPr>
          </a:p>
        </p:txBody>
      </p:sp>
      <p:sp>
        <p:nvSpPr>
          <p:cNvPr id="42" name="Freeform 41"/>
          <p:cNvSpPr/>
          <p:nvPr/>
        </p:nvSpPr>
        <p:spPr>
          <a:xfrm rot="16200000">
            <a:off x="1071112" y="3767476"/>
            <a:ext cx="468506" cy="195029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MAC</a:t>
            </a:r>
            <a:endParaRPr lang="en-US" sz="900" b="1" kern="1200" dirty="0">
              <a:cs typeface="B Nazanin" pitchFamily="2" charset="-78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42114" y="3840149"/>
            <a:ext cx="877069" cy="131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105694" y="3434114"/>
            <a:ext cx="2206466" cy="855516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2174411" y="3533183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New packets</a:t>
            </a:r>
            <a:endParaRPr lang="en-US" sz="800" b="1" kern="1200" dirty="0">
              <a:cs typeface="B Nazanin" pitchFamily="2" charset="-78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2174411" y="3873838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Old packets </a:t>
            </a:r>
            <a:endParaRPr lang="en-US" sz="800" b="1" kern="1200" dirty="0">
              <a:cs typeface="B Nazanin" pitchFamily="2" charset="-78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1710120" y="3851773"/>
            <a:ext cx="396387" cy="5673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29" idx="4"/>
          </p:cNvCxnSpPr>
          <p:nvPr/>
        </p:nvCxnSpPr>
        <p:spPr>
          <a:xfrm>
            <a:off x="3198124" y="3833409"/>
            <a:ext cx="707352" cy="1475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288854" y="3470817"/>
                <a:ext cx="188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54" y="3470817"/>
                <a:ext cx="18832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9032" r="-2580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Line Callout 2 87"/>
          <p:cNvSpPr/>
          <p:nvPr/>
        </p:nvSpPr>
        <p:spPr>
          <a:xfrm>
            <a:off x="1019183" y="3015481"/>
            <a:ext cx="2999775" cy="308242"/>
          </a:xfrm>
          <a:prstGeom prst="borderCallout2">
            <a:avLst>
              <a:gd name="adj1" fmla="val 49272"/>
              <a:gd name="adj2" fmla="val -2592"/>
              <a:gd name="adj3" fmla="val 56335"/>
              <a:gd name="adj4" fmla="val -6988"/>
              <a:gd name="adj5" fmla="val 143192"/>
              <a:gd name="adj6" fmla="val -2088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packets generation rate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per </a:t>
            </a:r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end-devices per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time</a:t>
            </a:r>
            <a:endParaRPr lang="en-US" sz="105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3546796" y="3492237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96" y="3492237"/>
                <a:ext cx="24365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2500" t="-2222" r="-25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Line Callout 2 89"/>
          <p:cNvSpPr/>
          <p:nvPr/>
        </p:nvSpPr>
        <p:spPr>
          <a:xfrm>
            <a:off x="4566436" y="3047504"/>
            <a:ext cx="3464442" cy="317839"/>
          </a:xfrm>
          <a:prstGeom prst="borderCallout2">
            <a:avLst>
              <a:gd name="adj1" fmla="val 46745"/>
              <a:gd name="adj2" fmla="val -1583"/>
              <a:gd name="adj3" fmla="val 49484"/>
              <a:gd name="adj4" fmla="val -7931"/>
              <a:gd name="adj5" fmla="val 156262"/>
              <a:gd name="adj6" fmla="val -21071"/>
            </a:avLst>
          </a:prstGeom>
          <a:ln>
            <a:solidFill>
              <a:srgbClr val="179E7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packets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rate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send 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" name="Flowchart: Decision 1"/>
          <p:cNvSpPr/>
          <p:nvPr/>
        </p:nvSpPr>
        <p:spPr>
          <a:xfrm>
            <a:off x="7190669" y="3498032"/>
            <a:ext cx="915258" cy="755977"/>
          </a:xfrm>
          <a:prstGeom prst="flowChartDecision">
            <a:avLst/>
          </a:prstGeom>
          <a:solidFill>
            <a:srgbClr val="00BDAF"/>
          </a:solidFill>
          <a:ln>
            <a:solidFill>
              <a:srgbClr val="0249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cxnSp>
        <p:nvCxnSpPr>
          <p:cNvPr id="15" name="Elbow Connector 14"/>
          <p:cNvCxnSpPr/>
          <p:nvPr/>
        </p:nvCxnSpPr>
        <p:spPr>
          <a:xfrm rot="10800000" flipV="1">
            <a:off x="2598048" y="4254009"/>
            <a:ext cx="5027331" cy="99796"/>
          </a:xfrm>
          <a:prstGeom prst="bentConnector3">
            <a:avLst>
              <a:gd name="adj1" fmla="val -452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598047" y="4168792"/>
            <a:ext cx="0" cy="184289"/>
          </a:xfrm>
          <a:prstGeom prst="straightConnector1">
            <a:avLst/>
          </a:prstGeom>
          <a:ln w="19050">
            <a:solidFill>
              <a:srgbClr val="BFBF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281212" y="3732086"/>
            <a:ext cx="9827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Inria Sans" panose="020B0604020202020204" charset="0"/>
              </a:rPr>
              <a:t>Collision</a:t>
            </a:r>
            <a:r>
              <a:rPr lang="en-US" sz="1050" b="1" dirty="0" smtClean="0">
                <a:solidFill>
                  <a:schemeClr val="tx1"/>
                </a:solidFill>
                <a:latin typeface="Inria Sans" panose="020B0604020202020204" charset="0"/>
              </a:rPr>
              <a:t>?</a:t>
            </a:r>
            <a:endParaRPr lang="en-US" sz="1050" b="1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8141686" y="3862475"/>
            <a:ext cx="544153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772591" y="3402107"/>
                <a:ext cx="95898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591" y="3402107"/>
                <a:ext cx="95898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31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𝑌𝑒𝑠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1739" r="-3478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9615" r="-192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51439" y="3861872"/>
                <a:ext cx="356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39" y="3861872"/>
                <a:ext cx="35657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3559" r="-508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Line Callout 2 60"/>
          <p:cNvSpPr/>
          <p:nvPr/>
        </p:nvSpPr>
        <p:spPr>
          <a:xfrm>
            <a:off x="853490" y="4481477"/>
            <a:ext cx="3051985" cy="317839"/>
          </a:xfrm>
          <a:prstGeom prst="borderCallout2">
            <a:avLst>
              <a:gd name="adj1" fmla="val 46745"/>
              <a:gd name="adj2" fmla="val -1583"/>
              <a:gd name="adj3" fmla="val 44765"/>
              <a:gd name="adj4" fmla="val -6401"/>
              <a:gd name="adj5" fmla="val -90637"/>
              <a:gd name="adj6" fmla="val -150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</a:t>
            </a:r>
            <a:r>
              <a:rPr lang="en-US" sz="900" dirty="0">
                <a:latin typeface="Inria Sans" panose="020B0604020202020204" charset="0"/>
                <a:cs typeface="B Nazanin" panose="00000400000000000000" pitchFamily="2" charset="-78"/>
              </a:rPr>
              <a:t>generation rate per end-devices per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516532" y="3867357"/>
                <a:ext cx="220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532" y="3867357"/>
                <a:ext cx="22012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5000" r="-1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Line Callout 2 64"/>
          <p:cNvSpPr/>
          <p:nvPr/>
        </p:nvSpPr>
        <p:spPr>
          <a:xfrm>
            <a:off x="4315880" y="4437688"/>
            <a:ext cx="3714998" cy="317839"/>
          </a:xfrm>
          <a:prstGeom prst="borderCallout2">
            <a:avLst>
              <a:gd name="adj1" fmla="val 46745"/>
              <a:gd name="adj2" fmla="val -1583"/>
              <a:gd name="adj3" fmla="val 46059"/>
              <a:gd name="adj4" fmla="val -6046"/>
              <a:gd name="adj5" fmla="val -94672"/>
              <a:gd name="adj6" fmla="val -144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send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66" name="Snip Diagonal Corner Rectangle 65"/>
          <p:cNvSpPr/>
          <p:nvPr/>
        </p:nvSpPr>
        <p:spPr>
          <a:xfrm>
            <a:off x="1132359" y="2060011"/>
            <a:ext cx="7119722" cy="772073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841482" y="2227318"/>
                <a:ext cx="11865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482" y="2227318"/>
                <a:ext cx="1186543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3590" r="-1026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33799" y="2289098"/>
                <a:ext cx="1857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799" y="2289098"/>
                <a:ext cx="1857688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623" r="-131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03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/>
      <p:bldP spid="39" grpId="0" animBg="1"/>
      <p:bldP spid="42" grpId="0" animBg="1"/>
      <p:bldP spid="75" grpId="0" animBg="1"/>
      <p:bldP spid="7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</a:t>
            </a:r>
            <a:r>
              <a:rPr lang="en-US" sz="2000" dirty="0">
                <a:latin typeface="Inria Sans" panose="020B0604020202020204" charset="0"/>
              </a:rPr>
              <a:t>protocol </a:t>
            </a:r>
            <a:r>
              <a:rPr lang="en-US" sz="2000" dirty="0" smtClean="0">
                <a:latin typeface="Inria Sans" panose="020B0604020202020204" charset="0"/>
              </a:rPr>
              <a:t>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6" name="Snip Diagonal Corner Rectangle 65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8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188028" y="2633148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85257" y="3407227"/>
            <a:ext cx="3559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451908" y="2999013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13953" r="-697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 flipV="1">
            <a:off x="2188028" y="239207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6216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/>
          <p:nvPr/>
        </p:nvCxnSpPr>
        <p:spPr>
          <a:xfrm flipV="1">
            <a:off x="3439882" y="239320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4715783" y="2385436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434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blipFill rotWithShape="0">
                <a:blip r:embed="rId9"/>
                <a:stretch>
                  <a:fillRect l="-2564" r="-321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/>
          <p:nvPr/>
        </p:nvCxnSpPr>
        <p:spPr>
          <a:xfrm flipH="1" flipV="1">
            <a:off x="5604404" y="1617718"/>
            <a:ext cx="18363" cy="2857269"/>
          </a:xfrm>
          <a:prstGeom prst="straightConnector1">
            <a:avLst/>
          </a:prstGeom>
          <a:ln w="19050">
            <a:solidFill>
              <a:srgbClr val="01BDA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blipFill rotWithShape="0">
                <a:blip r:embed="rId10"/>
                <a:stretch>
                  <a:fillRect l="-3125" r="-39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46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47" y="1341869"/>
            <a:ext cx="6780196" cy="356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7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1835854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372" y="189416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2562563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7372" y="2620874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289272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7372" y="3347583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957924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7372" y="4016236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243282" y="4596051"/>
            <a:ext cx="3829461" cy="87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149462" y="1894165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620563" y="2562563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120012" y="3283819"/>
            <a:ext cx="38411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665515" y="3992274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051251" y="1894165"/>
            <a:ext cx="427177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064771" y="2562563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124723" y="3245108"/>
            <a:ext cx="44385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567205" y="4016236"/>
            <a:ext cx="415825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26619" y="1835854"/>
            <a:ext cx="0" cy="2937773"/>
          </a:xfrm>
          <a:prstGeom prst="straightConnector1">
            <a:avLst/>
          </a:prstGeom>
          <a:ln w="19050">
            <a:solidFill>
              <a:schemeClr val="accent6">
                <a:lumMod val="10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097074" y="182671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94922" y="1812752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082785" y="1820638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36675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17140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07483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nip Diagonal Corner Rectangle 33"/>
          <p:cNvSpPr/>
          <p:nvPr/>
        </p:nvSpPr>
        <p:spPr>
          <a:xfrm>
            <a:off x="5490600" y="1439166"/>
            <a:ext cx="3046495" cy="331899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6479874" y="2281412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077103" y="3055491"/>
            <a:ext cx="2017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3953" r="-6977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 flipV="1">
            <a:off x="6479874" y="204034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16667" r="-277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V="1">
            <a:off x="7731728" y="204147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𝑠𝑙𝑜𝑡𝑡𝑒𝑑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blipFill rotWithShape="0">
                <a:blip r:embed="rId9"/>
                <a:stretch>
                  <a:fillRect l="-1897" r="-271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1053" r="-2105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8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47" y="1401563"/>
            <a:ext cx="5765771" cy="338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0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66669" y="2282456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/>
              <a:t>ALOHA protocol implemented on LoRaWAN</a:t>
            </a:r>
            <a:endParaRPr sz="2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7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5295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 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207849" y="1455649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l-GR" sz="2000" b="1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λ</a:t>
            </a:r>
            <a:r>
              <a:rPr lang="en-US" sz="1800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represents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all the packets sent to the network by all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same coverage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area, so we can rewrite </a:t>
            </a:r>
            <a:r>
              <a:rPr lang="en-US" sz="20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λ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𝑅𝑒𝑝𝑟𝑒𝑠𝑒𝑛𝑡𝑠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𝑟𝑜𝑢𝑔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</m:t>
                      </m:r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blipFill rotWithShape="0">
                <a:blip r:embed="rId3"/>
                <a:stretch>
                  <a:fillRect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𝑐𝑜𝑣𝑒𝑟𝑎𝑔𝑒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  <a:blipFill rotWithShape="0"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67;p19"/>
          <p:cNvSpPr txBox="1">
            <a:spLocks/>
          </p:cNvSpPr>
          <p:nvPr/>
        </p:nvSpPr>
        <p:spPr>
          <a:xfrm>
            <a:off x="1188147" y="3020724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Each packet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device, will select randomly one channel from the 8 available, so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total throughput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per channel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be: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  <a:blipFill rotWithShape="0"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36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>
              <p:ext uri="{D42A27DB-BD31-4B8C-83A1-F6EECF244321}">
                <p14:modId xmlns:p14="http://schemas.microsoft.com/office/powerpoint/2010/main" val="4132043259"/>
              </p:ext>
            </p:extLst>
          </p:nvPr>
        </p:nvGraphicFramePr>
        <p:xfrm>
          <a:off x="687404" y="2049850"/>
          <a:ext cx="5644705" cy="294125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2100943"/>
                <a:gridCol w="1404257"/>
                <a:gridCol w="1513115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400" b="1" baseline="-25000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4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4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26122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0,302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0,037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1080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0,012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0,001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94740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Considering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packets of 16B payload,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bandwidth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125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kHz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two available sub-bands on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(Band0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from 868.1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MHz to 868.5 MHz and Band1 from 867.1 MHz to 867.9 MHz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𝑀𝑎𝑥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l-G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26122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86400</m:t>
                          </m:r>
                        </m:den>
                      </m:f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</m:oMath>
                  </m:oMathPara>
                </a14:m>
                <a:endParaRPr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524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037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011174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488826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267;p19"/>
          <p:cNvSpPr txBox="1">
            <a:spLocks/>
          </p:cNvSpPr>
          <p:nvPr/>
        </p:nvSpPr>
        <p:spPr>
          <a:xfrm>
            <a:off x="1188147" y="2900157"/>
            <a:ext cx="7786660" cy="327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obtain the maximum number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N. 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b>
                            <m:sSubPr>
                              <m:ctrlP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𝑡𝑥</m:t>
                              </m:r>
                            </m:sub>
                          </m:sSub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nip Diagonal Corner Rectangle 14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9C1D1">
              <a:alpha val="9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4737" y="2575078"/>
            <a:ext cx="545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</a:t>
            </a:r>
            <a:r>
              <a:rPr lang="en-US" sz="1600" dirty="0">
                <a:solidFill>
                  <a:srgbClr val="FF0000"/>
                </a:solidFill>
                <a:latin typeface="Inria Sans" panose="020B0604020202020204" charset="0"/>
              </a:rPr>
              <a:t>1: </a:t>
            </a:r>
            <a:r>
              <a:rPr lang="en-US" sz="1600" dirty="0">
                <a:latin typeface="Inria Sans" panose="020B0604020202020204" charset="0"/>
              </a:rPr>
              <a:t>maximizing the packets send by the end-devices and throughput of </a:t>
            </a:r>
            <a:r>
              <a:rPr lang="en-US" sz="1600" dirty="0" smtClean="0">
                <a:latin typeface="Inria Sans" panose="020B0604020202020204" charset="0"/>
              </a:rPr>
              <a:t>network.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5867" y="1673911"/>
            <a:ext cx="7886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We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can obtain the maximum number of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end-devices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in two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different Scenario: 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Inria Sans" panose="020B0604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9723" y="3456113"/>
            <a:ext cx="5668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2: </a:t>
            </a:r>
            <a:r>
              <a:rPr lang="en-US" sz="1600" dirty="0">
                <a:latin typeface="Inria Sans" panose="020B0604020202020204" charset="0"/>
              </a:rPr>
              <a:t>considering 1 packet per </a:t>
            </a:r>
            <a:r>
              <a:rPr lang="en-US" sz="1600" dirty="0" smtClean="0">
                <a:latin typeface="Inria Sans" panose="020B0604020202020204" charset="0"/>
              </a:rPr>
              <a:t>end-device and </a:t>
            </a:r>
            <a:r>
              <a:rPr lang="en-US" sz="1600" dirty="0">
                <a:latin typeface="Inria Sans" panose="020B0604020202020204" charset="0"/>
              </a:rPr>
              <a:t>per </a:t>
            </a:r>
            <a:r>
              <a:rPr lang="en-US" sz="1600" dirty="0" smtClean="0">
                <a:latin typeface="Inria Sans" panose="020B0604020202020204" charset="0"/>
              </a:rPr>
              <a:t>day.</a:t>
            </a:r>
            <a:endParaRPr lang="en-US" sz="1600" dirty="0"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69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𝑘𝐻𝑧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066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00825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  <a:blipFill rotWithShape="0">
                <a:blip r:embed="rId4"/>
                <a:stretch>
                  <a:fillRect r="-661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302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00825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293821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00825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68579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  <a:endParaRPr lang="en-US" sz="1200" b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nria Sans Light"/>
                            <a:sym typeface="Inria Sans Light"/>
                          </a:endParaRP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6"/>
                          <a:stretch>
                            <a:fillRect l="-208108" t="-200000" r="-901" b="-485965"/>
                          </a:stretch>
                        </a:blip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dk1"/>
                                    </a:solidFill>
                                    <a:latin typeface="Inria Sans"/>
                                    <a:ea typeface="Inria Sans"/>
                                    <a:cs typeface="Inria Sans"/>
                                    <a:sym typeface="Inria Sans"/>
                                  </a:rPr>
                                  <m:t>198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7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4718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544286" y="1419258"/>
            <a:ext cx="8271539" cy="11146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Internet of Things (IoT) is an extension of the Internet in which large numbers of “things”, including sensors, actuators and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processors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, in addition to human users, are networked and able to provide high resolution data on their environment and exercise a degree of control over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it.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544285" y="2746332"/>
            <a:ext cx="8271539" cy="76747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principal advantage of IoT consists of its ability to enable communication between an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infinite amount 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of machines incorporated into a large-scale wireless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network.</a:t>
            </a:r>
          </a:p>
          <a:p>
            <a:pPr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42;p17"/>
          <p:cNvSpPr txBox="1">
            <a:spLocks/>
          </p:cNvSpPr>
          <p:nvPr/>
        </p:nvSpPr>
        <p:spPr>
          <a:xfrm>
            <a:off x="544284" y="3726258"/>
            <a:ext cx="8271539" cy="76747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These automated devices and sensors together produce and transmit information in real-time, which is useless in the case of incorrect or insufficient filtering and data processing. </a:t>
            </a:r>
          </a:p>
        </p:txBody>
      </p:sp>
    </p:spTree>
    <p:extLst>
      <p:ext uri="{BB962C8B-B14F-4D97-AF65-F5344CB8AC3E}">
        <p14:creationId xmlns:p14="http://schemas.microsoft.com/office/powerpoint/2010/main" val="197834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 build="p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00000144</m:t>
                          </m:r>
                        </m:den>
                      </m:f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5172</m:t>
                      </m:r>
                      <m: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Google Shape;327;p24"/>
          <p:cNvGraphicFramePr/>
          <p:nvPr>
            <p:extLst>
              <p:ext uri="{D42A27DB-BD31-4B8C-83A1-F6EECF244321}">
                <p14:modId xmlns:p14="http://schemas.microsoft.com/office/powerpoint/2010/main" val="1715565540"/>
              </p:ext>
            </p:extLst>
          </p:nvPr>
        </p:nvGraphicFramePr>
        <p:xfrm>
          <a:off x="392513" y="1689704"/>
          <a:ext cx="4159167" cy="26828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1399177"/>
                <a:gridCol w="778933"/>
                <a:gridCol w="1354667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T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on-the-air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0,066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1,613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3461750793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5172</m:t>
                                </m:r>
                                <m:r>
                                  <a:rPr lang="en-US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3461750793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4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8414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405603" y="1504770"/>
            <a:ext cx="19929" cy="281623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82826" y="4233918"/>
            <a:ext cx="6467803" cy="0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5000000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>
            <a:off x="1548309" y="1833246"/>
            <a:ext cx="644048" cy="13431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192357" y="3165346"/>
            <a:ext cx="1322024" cy="4204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514381" y="3593173"/>
            <a:ext cx="2115238" cy="345736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629619" y="3946319"/>
            <a:ext cx="1718632" cy="172868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26122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/>
          <p:cNvCxnSpPr/>
          <p:nvPr/>
        </p:nvCxnSpPr>
        <p:spPr>
          <a:xfrm>
            <a:off x="1561432" y="2778034"/>
            <a:ext cx="244791" cy="1254719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302754" y="4036637"/>
            <a:ext cx="6442102" cy="82550"/>
          </a:xfrm>
          <a:prstGeom prst="line">
            <a:avLst/>
          </a:prstGeom>
          <a:ln w="9525">
            <a:solidFill>
              <a:schemeClr val="accent5">
                <a:lumMod val="20000"/>
                <a:lumOff val="8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>
            <a:off x="6067760" y="2008756"/>
            <a:ext cx="322024" cy="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067760" y="2307704"/>
            <a:ext cx="322024" cy="0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532835" y="4528928"/>
                <a:ext cx="167430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835" y="4528928"/>
                <a:ext cx="1674305" cy="338554"/>
              </a:xfrm>
              <a:prstGeom prst="rect">
                <a:avLst/>
              </a:prstGeom>
              <a:blipFill rotWithShape="0">
                <a:blip r:embed="rId13"/>
                <a:stretch>
                  <a:fillRect t="-7273" r="-1825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4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We will continue 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grpSp>
        <p:nvGrpSpPr>
          <p:cNvPr id="377" name="Google Shape;377;p28"/>
          <p:cNvGrpSpPr/>
          <p:nvPr/>
        </p:nvGrpSpPr>
        <p:grpSpPr>
          <a:xfrm>
            <a:off x="2732626" y="1708394"/>
            <a:ext cx="1844607" cy="3284124"/>
            <a:chOff x="5632317" y="1189775"/>
            <a:chExt cx="3540456" cy="3284124"/>
          </a:xfrm>
        </p:grpSpPr>
        <p:sp>
          <p:nvSpPr>
            <p:cNvPr id="378" name="Google Shape;378;p28"/>
            <p:cNvSpPr/>
            <p:nvPr/>
          </p:nvSpPr>
          <p:spPr>
            <a:xfrm>
              <a:off x="5632317" y="1189775"/>
              <a:ext cx="3418157" cy="669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3- Energy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consumption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79" name="Google Shape;379;p28"/>
            <p:cNvSpPr txBox="1"/>
            <p:nvPr/>
          </p:nvSpPr>
          <p:spPr>
            <a:xfrm>
              <a:off x="6156136" y="1858199"/>
              <a:ext cx="3016637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0" name="Google Shape;380;p28"/>
          <p:cNvGrpSpPr/>
          <p:nvPr/>
        </p:nvGrpSpPr>
        <p:grpSpPr>
          <a:xfrm>
            <a:off x="338667" y="1708679"/>
            <a:ext cx="1467445" cy="3345329"/>
            <a:chOff x="-40770" y="1189989"/>
            <a:chExt cx="2208237" cy="3345329"/>
          </a:xfrm>
        </p:grpSpPr>
        <p:sp>
          <p:nvSpPr>
            <p:cNvPr id="381" name="Google Shape;381;p28"/>
            <p:cNvSpPr/>
            <p:nvPr/>
          </p:nvSpPr>
          <p:spPr>
            <a:xfrm>
              <a:off x="0" y="1189989"/>
              <a:ext cx="2167467" cy="6690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1-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Delay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2" name="Google Shape;382;p28"/>
            <p:cNvSpPr txBox="1"/>
            <p:nvPr/>
          </p:nvSpPr>
          <p:spPr>
            <a:xfrm>
              <a:off x="-40770" y="1919618"/>
              <a:ext cx="215222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3" name="Google Shape;383;p28"/>
          <p:cNvGrpSpPr/>
          <p:nvPr/>
        </p:nvGrpSpPr>
        <p:grpSpPr>
          <a:xfrm>
            <a:off x="1397923" y="1708394"/>
            <a:ext cx="1982297" cy="3317876"/>
            <a:chOff x="2596881" y="1189775"/>
            <a:chExt cx="4024995" cy="3317876"/>
          </a:xfrm>
          <a:solidFill>
            <a:srgbClr val="24D8A0"/>
          </a:solidFill>
        </p:grpSpPr>
        <p:sp>
          <p:nvSpPr>
            <p:cNvPr id="384" name="Google Shape;384;p28"/>
            <p:cNvSpPr/>
            <p:nvPr/>
          </p:nvSpPr>
          <p:spPr>
            <a:xfrm>
              <a:off x="2596881" y="1189775"/>
              <a:ext cx="3706868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2-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Interference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5" name="Google Shape;385;p28"/>
            <p:cNvSpPr txBox="1"/>
            <p:nvPr/>
          </p:nvSpPr>
          <p:spPr>
            <a:xfrm>
              <a:off x="2995312" y="1891951"/>
              <a:ext cx="36265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4" name="Google Shape;377;p28"/>
          <p:cNvGrpSpPr/>
          <p:nvPr/>
        </p:nvGrpSpPr>
        <p:grpSpPr>
          <a:xfrm>
            <a:off x="4127231" y="1708394"/>
            <a:ext cx="1686651" cy="3284700"/>
            <a:chOff x="5632319" y="1189775"/>
            <a:chExt cx="3440020" cy="3284700"/>
          </a:xfrm>
        </p:grpSpPr>
        <p:sp>
          <p:nvSpPr>
            <p:cNvPr id="15" name="Google Shape;378;p28"/>
            <p:cNvSpPr/>
            <p:nvPr/>
          </p:nvSpPr>
          <p:spPr>
            <a:xfrm>
              <a:off x="5632319" y="1189775"/>
              <a:ext cx="3305701" cy="669000"/>
            </a:xfrm>
            <a:prstGeom prst="chevron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4- Network model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6" name="Google Shape;379;p28"/>
            <p:cNvSpPr txBox="1"/>
            <p:nvPr/>
          </p:nvSpPr>
          <p:spPr>
            <a:xfrm>
              <a:off x="5632319" y="1858775"/>
              <a:ext cx="344002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Channel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Network </a:t>
              </a: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components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Applications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-US"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System model</a:t>
              </a:r>
              <a:endParaRPr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0" name="Google Shape;377;p28"/>
          <p:cNvGrpSpPr/>
          <p:nvPr/>
        </p:nvGrpSpPr>
        <p:grpSpPr>
          <a:xfrm>
            <a:off x="5409362" y="1707818"/>
            <a:ext cx="2144256" cy="3284700"/>
            <a:chOff x="5619825" y="1189775"/>
            <a:chExt cx="3305700" cy="3284700"/>
          </a:xfrm>
        </p:grpSpPr>
        <p:sp>
          <p:nvSpPr>
            <p:cNvPr id="21" name="Google Shape;378;p28"/>
            <p:cNvSpPr/>
            <p:nvPr/>
          </p:nvSpPr>
          <p:spPr>
            <a:xfrm>
              <a:off x="5619825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6-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Deep Analyze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related work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2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47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Simulation set up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51" y="3322967"/>
            <a:ext cx="528015" cy="5280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26" y="1513353"/>
            <a:ext cx="751533" cy="751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15" y="3189618"/>
            <a:ext cx="661364" cy="66136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032588" y="1794293"/>
            <a:ext cx="1117600" cy="399627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Inria Sans" panose="020B0604020202020204" charset="0"/>
              </a:rPr>
              <a:t>Simulation core</a:t>
            </a:r>
            <a:endParaRPr lang="en-US" sz="1000" dirty="0">
              <a:latin typeface="Inria Sans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78" y="1483358"/>
            <a:ext cx="257490" cy="2574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683" y="1483358"/>
            <a:ext cx="257490" cy="2574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89" y="1483358"/>
            <a:ext cx="257490" cy="25749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5700532" y="2239492"/>
            <a:ext cx="13547" cy="837301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25162" y="2264886"/>
            <a:ext cx="19504" cy="797785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150188" y="1889119"/>
            <a:ext cx="206650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150188" y="1994106"/>
            <a:ext cx="206650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150188" y="2075386"/>
            <a:ext cx="206650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2" idx="3"/>
          </p:cNvCxnSpPr>
          <p:nvPr/>
        </p:nvCxnSpPr>
        <p:spPr>
          <a:xfrm flipH="1">
            <a:off x="4097866" y="3586974"/>
            <a:ext cx="1062212" cy="1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27794" y="3789433"/>
            <a:ext cx="1089201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38" y="1513353"/>
            <a:ext cx="528015" cy="52801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32735" y="2120517"/>
            <a:ext cx="16898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Students of this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</a:rPr>
              <a:t>lab</a:t>
            </a:r>
            <a:endParaRPr lang="en-US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2735" y="2425509"/>
            <a:ext cx="1662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Other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</a:rPr>
              <a:t>lab </a:t>
            </a:r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students 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32735" y="2733286"/>
            <a:ext cx="41472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Students from other laboratories around the world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32734" y="3040900"/>
            <a:ext cx="18501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Industrial companies </a:t>
            </a:r>
          </a:p>
        </p:txBody>
      </p:sp>
    </p:spTree>
    <p:extLst>
      <p:ext uri="{BB962C8B-B14F-4D97-AF65-F5344CB8AC3E}">
        <p14:creationId xmlns:p14="http://schemas.microsoft.com/office/powerpoint/2010/main" val="348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Simulation set up</a:t>
            </a: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2411307" y="1819737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Deep recognition of the LoRa network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411307" y="2386923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Design flowchart of the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algorithms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411307" y="2954109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Write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Pseudo code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411307" y="3521295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Architecture and module Design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170854" y="1673565"/>
            <a:ext cx="2079412" cy="3023547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65296" y="4697113"/>
            <a:ext cx="1444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Technical team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828489" y="1673565"/>
            <a:ext cx="2079412" cy="3023546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068942" y="1819736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068942" y="2386922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068942" y="2954108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068942" y="3521294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411307" y="4059893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……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068942" y="4067495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68604" y="4715519"/>
            <a:ext cx="2799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Analysis, marketing, management team</a:t>
            </a:r>
          </a:p>
        </p:txBody>
      </p:sp>
    </p:spTree>
    <p:extLst>
      <p:ext uri="{BB962C8B-B14F-4D97-AF65-F5344CB8AC3E}">
        <p14:creationId xmlns:p14="http://schemas.microsoft.com/office/powerpoint/2010/main" val="29638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Simulation set up</a:t>
            </a: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2411307" y="1819737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Deep recognition of the LoRa network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411307" y="2386923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Design flowchart of the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algorithms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411307" y="2954109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Write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Pseudo code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411307" y="3521295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Architecture and module Design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170854" y="1673565"/>
            <a:ext cx="2079412" cy="3023547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65296" y="4697113"/>
            <a:ext cx="1444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Technical team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828489" y="1673565"/>
            <a:ext cx="2079412" cy="3023546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068942" y="1819736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068942" y="2386922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068942" y="2954108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068942" y="3521294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411307" y="4059893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……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068942" y="4067495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68604" y="4715519"/>
            <a:ext cx="2799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Analysis, marketing, management team</a:t>
            </a:r>
          </a:p>
        </p:txBody>
      </p:sp>
    </p:spTree>
    <p:extLst>
      <p:ext uri="{BB962C8B-B14F-4D97-AF65-F5344CB8AC3E}">
        <p14:creationId xmlns:p14="http://schemas.microsoft.com/office/powerpoint/2010/main" val="177487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49;p34"/>
          <p:cNvSpPr/>
          <p:nvPr/>
        </p:nvSpPr>
        <p:spPr>
          <a:xfrm rot="10800000">
            <a:off x="6289554" y="1109867"/>
            <a:ext cx="2847296" cy="2955308"/>
          </a:xfrm>
          <a:prstGeom prst="rect">
            <a:avLst/>
          </a:prstGeom>
          <a:solidFill>
            <a:srgbClr val="FFFFCC">
              <a:alpha val="3882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50;p34"/>
          <p:cNvSpPr/>
          <p:nvPr/>
        </p:nvSpPr>
        <p:spPr>
          <a:xfrm rot="5400000">
            <a:off x="4800147" y="1307753"/>
            <a:ext cx="2955308" cy="255953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3E531"/>
          </a:solidFill>
          <a:ln>
            <a:noFill/>
          </a:ln>
          <a:effectLst>
            <a:outerShdw blurRad="357188" algn="bl" rotWithShape="0">
              <a:schemeClr val="lt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451;p34"/>
          <p:cNvGrpSpPr/>
          <p:nvPr/>
        </p:nvGrpSpPr>
        <p:grpSpPr>
          <a:xfrm>
            <a:off x="5743101" y="2025934"/>
            <a:ext cx="958424" cy="901731"/>
            <a:chOff x="5972700" y="2330200"/>
            <a:chExt cx="411623" cy="387275"/>
          </a:xfrm>
          <a:solidFill>
            <a:srgbClr val="FFCCCC"/>
          </a:solidFill>
        </p:grpSpPr>
        <p:sp>
          <p:nvSpPr>
            <p:cNvPr id="21" name="Google Shape;452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grpFill/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3;p34"/>
            <p:cNvSpPr/>
            <p:nvPr/>
          </p:nvSpPr>
          <p:spPr>
            <a:xfrm>
              <a:off x="6078023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solidFill>
              <a:srgbClr val="FFCCCC"/>
            </a:solidFill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21;p14"/>
          <p:cNvSpPr txBox="1">
            <a:spLocks/>
          </p:cNvSpPr>
          <p:nvPr/>
        </p:nvSpPr>
        <p:spPr>
          <a:xfrm>
            <a:off x="202470" y="1439491"/>
            <a:ext cx="5635255" cy="236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Font typeface="Inria Sans Light"/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THANKS!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You can find me at: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Email: </a:t>
            </a:r>
            <a:r>
              <a:rPr lang="en-US" sz="1400" dirty="0" smtClean="0">
                <a:solidFill>
                  <a:schemeClr val="bg1"/>
                </a:solidFill>
                <a:hlinkClick r:id="rId3"/>
              </a:rPr>
              <a:t>jaber.babaki@gmail.com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GitHub: </a:t>
            </a:r>
            <a:r>
              <a:rPr lang="en-US" sz="1400" dirty="0" smtClean="0">
                <a:solidFill>
                  <a:schemeClr val="bg1"/>
                </a:solidFill>
                <a:hlinkClick r:id="rId4"/>
              </a:rPr>
              <a:t>https://github.com/JaberBabaki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600" b="1" dirty="0" smtClean="0">
                <a:solidFill>
                  <a:schemeClr val="bg1"/>
                </a:solidFill>
              </a:rPr>
              <a:t>Linkedin</a:t>
            </a:r>
            <a:r>
              <a:rPr lang="en-US" sz="1800" b="1" dirty="0" smtClean="0">
                <a:solidFill>
                  <a:schemeClr val="bg1"/>
                </a:solidFill>
              </a:rPr>
              <a:t>: </a:t>
            </a:r>
            <a:r>
              <a:rPr lang="en-US" sz="1200" dirty="0" smtClean="0">
                <a:solidFill>
                  <a:schemeClr val="bg1"/>
                </a:solidFill>
                <a:hlinkClick r:id="rId5"/>
              </a:rPr>
              <a:t>https://www.linkedin.com/in/jaber-babaki-9b5474102/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Telegram: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@jaberALU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08858" y="1370329"/>
            <a:ext cx="3526972" cy="3178629"/>
          </a:xfrm>
          <a:prstGeom prst="rect">
            <a:avLst/>
          </a:prstGeom>
          <a:noFill/>
          <a:ln w="19050">
            <a:solidFill>
              <a:srgbClr val="00BDA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41604" y="1381215"/>
            <a:ext cx="2670082" cy="3178629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36151" y="1392101"/>
            <a:ext cx="2303051" cy="317862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81001" y="1513114"/>
            <a:ext cx="1447800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Edge Device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1000" y="2090058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Sensor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81000" y="2667002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Bulk Device </a:t>
            </a:r>
            <a:r>
              <a:rPr lang="en-US" dirty="0" smtClean="0">
                <a:latin typeface="Inria Sans" panose="020B0604020202020204" charset="0"/>
              </a:rPr>
              <a:t>Provisioning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81000" y="3243946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etc.,</a:t>
            </a:r>
          </a:p>
        </p:txBody>
      </p:sp>
      <p:sp>
        <p:nvSpPr>
          <p:cNvPr id="6" name="Cloud 5"/>
          <p:cNvSpPr/>
          <p:nvPr/>
        </p:nvSpPr>
        <p:spPr>
          <a:xfrm>
            <a:off x="3907973" y="911635"/>
            <a:ext cx="1600200" cy="917387"/>
          </a:xfrm>
          <a:prstGeom prst="cloud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Inria Sans" panose="020B0604020202020204" charset="0"/>
              </a:rPr>
              <a:t>Cloud Server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893238" y="2359304"/>
            <a:ext cx="1447801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IoT Gateway/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Framework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00268" y="2359304"/>
            <a:ext cx="1648486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Stream Processing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1315564" y="4626986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Things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92186" y="4626986"/>
            <a:ext cx="894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Insights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01993" y="4626986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Action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970853" y="3324951"/>
            <a:ext cx="1331140" cy="533400"/>
          </a:xfrm>
          <a:prstGeom prst="roundRect">
            <a:avLst/>
          </a:prstGeom>
          <a:solidFill>
            <a:schemeClr val="tx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 smtClean="0">
                <a:latin typeface="Inria Sans" panose="020B0604020202020204" charset="0"/>
              </a:rPr>
              <a:t>Management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70915" y="2360752"/>
            <a:ext cx="1162411" cy="53340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Interface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007109" y="3315338"/>
            <a:ext cx="910857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Machine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07972" y="3315338"/>
            <a:ext cx="1031465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Reporting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Tools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82143" y="1754633"/>
            <a:ext cx="0" cy="56865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344886" y="1624004"/>
            <a:ext cx="10885" cy="69928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975384" y="2623458"/>
            <a:ext cx="31512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1872344" y="1779814"/>
            <a:ext cx="1353730" cy="479714"/>
          </a:xfrm>
          <a:prstGeom prst="bentConnector3">
            <a:avLst>
              <a:gd name="adj1" fmla="val 998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3" idx="3"/>
          </p:cNvCxnSpPr>
          <p:nvPr/>
        </p:nvCxnSpPr>
        <p:spPr>
          <a:xfrm flipV="1">
            <a:off x="1828801" y="2928721"/>
            <a:ext cx="1397273" cy="581925"/>
          </a:xfrm>
          <a:prstGeom prst="bentConnector3">
            <a:avLst>
              <a:gd name="adj1" fmla="val 9986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1828801" y="2280556"/>
            <a:ext cx="1032344" cy="31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1828801" y="2791375"/>
            <a:ext cx="1017173" cy="18378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822052" y="2948071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462537" y="2948757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180994" y="2937185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348754" y="2677888"/>
            <a:ext cx="37805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799596" y="3184794"/>
            <a:ext cx="14446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Data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647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099458" y="1626086"/>
            <a:ext cx="7783285" cy="27281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Many of these are technical, including interoperability and scalability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How to invest in the IoT is a challenge for business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Major social, legal and ethical challenges, including 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As the future IoT will be a multi-national, multi-industry, multi-technology infrastructure</a:t>
            </a: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24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760797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The main IoT technical research challenges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496843" y="1778487"/>
            <a:ext cx="2819400" cy="3550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Design</a:t>
            </a:r>
            <a:endParaRPr lang="en-US" sz="1700" b="1" dirty="0" smtClean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Architecture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Interoperability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Scalability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Mobility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2917374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lvl="0" algn="just"/>
            <a:r>
              <a:rPr lang="en-US" sz="1800" b="1" dirty="0">
                <a:latin typeface="Inria Sans" panose="020B0604020202020204" charset="0"/>
                <a:cs typeface="Times New Roman" panose="02020603050405020304" pitchFamily="18" charset="0"/>
              </a:rPr>
              <a:t>Scientific/Engineering 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Energy efficiency/ Power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Reliability /Robustness</a:t>
            </a:r>
          </a:p>
        </p:txBody>
      </p:sp>
      <p:sp>
        <p:nvSpPr>
          <p:cNvPr id="7" name="Google Shape;242;p17"/>
          <p:cNvSpPr txBox="1">
            <a:spLocks/>
          </p:cNvSpPr>
          <p:nvPr/>
        </p:nvSpPr>
        <p:spPr>
          <a:xfrm>
            <a:off x="6030687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Management/ Operation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Software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D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evelopment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Availability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Data management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Cloud computing</a:t>
            </a:r>
          </a:p>
          <a:p>
            <a:pPr algn="just"/>
            <a:endParaRPr lang="en-US" sz="1700" dirty="0" smtClean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2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257965"/>
            <a:ext cx="7320075" cy="6284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dirty="0"/>
              <a:t>Communication </a:t>
            </a:r>
            <a:r>
              <a:rPr lang="en-US" sz="4000" dirty="0" smtClean="0"/>
              <a:t>technologies</a:t>
            </a:r>
            <a:endParaRPr sz="40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2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8080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38415</TotalTime>
  <Words>2891</Words>
  <Application>Microsoft Office PowerPoint</Application>
  <PresentationFormat>On-screen Show (16:9)</PresentationFormat>
  <Paragraphs>796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Inria Sans Light</vt:lpstr>
      <vt:lpstr>Saira Semi Condensed</vt:lpstr>
      <vt:lpstr>Arial</vt:lpstr>
      <vt:lpstr>Cambria Math</vt:lpstr>
      <vt:lpstr>Monotype Corsiva</vt:lpstr>
      <vt:lpstr>Times New Roman</vt:lpstr>
      <vt:lpstr>Wingdings</vt:lpstr>
      <vt:lpstr>Inria Sans</vt:lpstr>
      <vt:lpstr>B Nazanin</vt:lpstr>
      <vt:lpstr>Saira SemiCondensed Medium</vt:lpstr>
      <vt:lpstr>Titillium Web</vt:lpstr>
      <vt:lpstr>Gurney template</vt:lpstr>
      <vt:lpstr>Technical overview LoRaWAN network  Professor: Dr.Mehdi Rasti  Lecturer: Jaber Babaki   Amirkabir University of Technology Spring 2021</vt:lpstr>
      <vt:lpstr>HELLO!</vt:lpstr>
      <vt:lpstr>Agenda</vt:lpstr>
      <vt:lpstr>BIG CONCEPT</vt:lpstr>
      <vt:lpstr>Introduction</vt:lpstr>
      <vt:lpstr>Introduction</vt:lpstr>
      <vt:lpstr>Introduction</vt:lpstr>
      <vt:lpstr>The main IoT technical research challenges</vt:lpstr>
      <vt:lpstr>Communication technologies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LoRaWAN Network</vt:lpstr>
      <vt:lpstr>LoRaWAN network</vt:lpstr>
      <vt:lpstr>LoRaWAN network</vt:lpstr>
      <vt:lpstr>LoRaWAN network</vt:lpstr>
      <vt:lpstr>CSS as a modulation for Long Range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Factors determine RF range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Maximum daily packets on LoRaWAN</vt:lpstr>
      <vt:lpstr>Maximum daily packets on LoRaWAN</vt:lpstr>
      <vt:lpstr>Maximum daily packets on LoRaWAN</vt:lpstr>
      <vt:lpstr>What factors determine RF range and performance?</vt:lpstr>
      <vt:lpstr>ALOHA protocol </vt:lpstr>
      <vt:lpstr>ALOHA protocol</vt:lpstr>
      <vt:lpstr>ALOHA protocol</vt:lpstr>
      <vt:lpstr>ALOHA protocol</vt:lpstr>
      <vt:lpstr>ALOHA protocol</vt:lpstr>
      <vt:lpstr>ALOHA protocol implemented on LoRaWAN</vt:lpstr>
      <vt:lpstr>ALOHA protocol</vt:lpstr>
      <vt:lpstr>Slotted-ALOHA protocol</vt:lpstr>
      <vt:lpstr>Slotted-ALOHA</vt:lpstr>
      <vt:lpstr>ALOHA protocol implemented on LoRaWAN</vt:lpstr>
      <vt:lpstr>ALOHA protocol implemented on LoRaWAN</vt:lpstr>
      <vt:lpstr>Maximum throughput per end-device and per channel</vt:lpstr>
      <vt:lpstr>Maximum throughput per end-device and per channel</vt:lpstr>
      <vt:lpstr>Maximum throughput per end-device and per channel Scenario 1</vt:lpstr>
      <vt:lpstr>Maximum throughput per end-device and per channel Scenario 1</vt:lpstr>
      <vt:lpstr>Maximum throughput per end-device and per channel</vt:lpstr>
      <vt:lpstr>We will continue </vt:lpstr>
      <vt:lpstr>Simulation set up</vt:lpstr>
      <vt:lpstr>Simulation set up</vt:lpstr>
      <vt:lpstr>Simulation set up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Challenges for the Internet of Things  Professor: Dr.Mehdi Rast   Lecturer: JaberBabaki  AmirkabirUniversity of Technology Spring 2021</dc:title>
  <dc:creator>jaberALU</dc:creator>
  <cp:lastModifiedBy>jaberALU</cp:lastModifiedBy>
  <cp:revision>497</cp:revision>
  <dcterms:modified xsi:type="dcterms:W3CDTF">2021-04-29T21:46:16Z</dcterms:modified>
</cp:coreProperties>
</file>